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7" r:id="rId2"/>
    <p:sldId id="264" r:id="rId3"/>
    <p:sldId id="281" r:id="rId4"/>
    <p:sldId id="288" r:id="rId5"/>
    <p:sldId id="289" r:id="rId6"/>
    <p:sldId id="282" r:id="rId7"/>
    <p:sldId id="265" r:id="rId8"/>
    <p:sldId id="266" r:id="rId9"/>
    <p:sldId id="274" r:id="rId10"/>
    <p:sldId id="284" r:id="rId11"/>
    <p:sldId id="283" r:id="rId12"/>
    <p:sldId id="277" r:id="rId13"/>
    <p:sldId id="287" r:id="rId14"/>
    <p:sldId id="279" r:id="rId15"/>
    <p:sldId id="280" r:id="rId16"/>
    <p:sldId id="285" r:id="rId17"/>
    <p:sldId id="286" r:id="rId1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0ABEA8-1F16-4111-8466-8897304783F7}" v="2" dt="2019-11-04T12:18:58.3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3" d="100"/>
          <a:sy n="63" d="100"/>
        </p:scale>
        <p:origin x="80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ëlle  Huisman" userId="55be1199-5f3d-4c54-9c78-5059b7043508" providerId="ADAL" clId="{5190EA8E-E4DE-4255-9EEE-C85CBA8CFEBB}"/>
  </pc:docChgLst>
  <pc:docChgLst>
    <pc:chgData name="Mariëlle  Huisman" userId="55be1199-5f3d-4c54-9c78-5059b7043508" providerId="ADAL" clId="{9A0ABEA8-1F16-4111-8466-8897304783F7}"/>
    <pc:docChg chg="custSel addSld modSld">
      <pc:chgData name="Mariëlle  Huisman" userId="55be1199-5f3d-4c54-9c78-5059b7043508" providerId="ADAL" clId="{9A0ABEA8-1F16-4111-8466-8897304783F7}" dt="2019-11-04T12:20:28.261" v="49" actId="27636"/>
      <pc:docMkLst>
        <pc:docMk/>
      </pc:docMkLst>
      <pc:sldChg chg="modSp">
        <pc:chgData name="Mariëlle  Huisman" userId="55be1199-5f3d-4c54-9c78-5059b7043508" providerId="ADAL" clId="{9A0ABEA8-1F16-4111-8466-8897304783F7}" dt="2019-11-04T12:20:28.261" v="49" actId="27636"/>
        <pc:sldMkLst>
          <pc:docMk/>
          <pc:sldMk cId="664229352" sldId="257"/>
        </pc:sldMkLst>
        <pc:spChg chg="mod">
          <ac:chgData name="Mariëlle  Huisman" userId="55be1199-5f3d-4c54-9c78-5059b7043508" providerId="ADAL" clId="{9A0ABEA8-1F16-4111-8466-8897304783F7}" dt="2019-11-04T12:20:19.254" v="47" actId="20577"/>
          <ac:spMkLst>
            <pc:docMk/>
            <pc:sldMk cId="664229352" sldId="257"/>
            <ac:spMk id="2" creationId="{9EEDE6A9-4710-4474-9997-4DC7C0F9FDF0}"/>
          </ac:spMkLst>
        </pc:spChg>
        <pc:spChg chg="mod">
          <ac:chgData name="Mariëlle  Huisman" userId="55be1199-5f3d-4c54-9c78-5059b7043508" providerId="ADAL" clId="{9A0ABEA8-1F16-4111-8466-8897304783F7}" dt="2019-11-04T12:20:28.261" v="49" actId="27636"/>
          <ac:spMkLst>
            <pc:docMk/>
            <pc:sldMk cId="664229352" sldId="257"/>
            <ac:spMk id="3" creationId="{EDF6C638-BD9C-4543-AC3C-C25DAA4ACE3C}"/>
          </ac:spMkLst>
        </pc:spChg>
      </pc:sldChg>
      <pc:sldChg chg="modSp add">
        <pc:chgData name="Mariëlle  Huisman" userId="55be1199-5f3d-4c54-9c78-5059b7043508" providerId="ADAL" clId="{9A0ABEA8-1F16-4111-8466-8897304783F7}" dt="2019-11-04T12:18:21.782" v="37" actId="20577"/>
        <pc:sldMkLst>
          <pc:docMk/>
          <pc:sldMk cId="787974393" sldId="288"/>
        </pc:sldMkLst>
        <pc:spChg chg="mod">
          <ac:chgData name="Mariëlle  Huisman" userId="55be1199-5f3d-4c54-9c78-5059b7043508" providerId="ADAL" clId="{9A0ABEA8-1F16-4111-8466-8897304783F7}" dt="2019-11-04T12:18:21.782" v="37" actId="20577"/>
          <ac:spMkLst>
            <pc:docMk/>
            <pc:sldMk cId="787974393" sldId="288"/>
            <ac:spMk id="3" creationId="{0EDF40D4-F16F-4E09-BBE8-91ED05E82BE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1DF061-C2F9-434C-A612-69778FA0B5A9}" type="datetimeFigureOut">
              <a:rPr lang="nl-NL" smtClean="0"/>
              <a:t>4-11-2019</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344486-7861-41A9-AF33-E45F5CA0809C}" type="slidenum">
              <a:rPr lang="nl-NL" smtClean="0"/>
              <a:t>‹nr.›</a:t>
            </a:fld>
            <a:endParaRPr lang="nl-NL"/>
          </a:p>
        </p:txBody>
      </p:sp>
    </p:spTree>
    <p:extLst>
      <p:ext uri="{BB962C8B-B14F-4D97-AF65-F5344CB8AC3E}">
        <p14:creationId xmlns:p14="http://schemas.microsoft.com/office/powerpoint/2010/main" val="1600779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Is een situatie waarin men te weinig geld heeft om deel te nemen aan de samenleving.</a:t>
            </a:r>
          </a:p>
          <a:p>
            <a:endParaRPr lang="nl-NL" dirty="0"/>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3</a:t>
            </a:fld>
            <a:endParaRPr lang="nl-NL"/>
          </a:p>
        </p:txBody>
      </p:sp>
    </p:spTree>
    <p:extLst>
      <p:ext uri="{BB962C8B-B14F-4D97-AF65-F5344CB8AC3E}">
        <p14:creationId xmlns:p14="http://schemas.microsoft.com/office/powerpoint/2010/main" val="3288325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Is een situatie waarin men te weinig geld heeft om deel te nemen aan de samenleving.</a:t>
            </a:r>
          </a:p>
          <a:p>
            <a:endParaRPr lang="nl-NL" dirty="0"/>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4</a:t>
            </a:fld>
            <a:endParaRPr lang="nl-NL"/>
          </a:p>
        </p:txBody>
      </p:sp>
    </p:spTree>
    <p:extLst>
      <p:ext uri="{BB962C8B-B14F-4D97-AF65-F5344CB8AC3E}">
        <p14:creationId xmlns:p14="http://schemas.microsoft.com/office/powerpoint/2010/main" val="3948969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Het basisbehoeftenbudget omvat de minimale uitgaven van een zelfstandig huishouden aan onvermijdbare, basale zaken als voedsel, kleding en wonen. Ook de uitgaven aan andere moeilijk te vermijden posten, zoals verzekeringen en persoonlijke verzorging, zijn meegeteld. </a:t>
            </a:r>
          </a:p>
          <a:p>
            <a:endParaRPr lang="nl-NL" dirty="0"/>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11</a:t>
            </a:fld>
            <a:endParaRPr lang="nl-NL"/>
          </a:p>
        </p:txBody>
      </p:sp>
    </p:spTree>
    <p:extLst>
      <p:ext uri="{BB962C8B-B14F-4D97-AF65-F5344CB8AC3E}">
        <p14:creationId xmlns:p14="http://schemas.microsoft.com/office/powerpoint/2010/main" val="35454652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Ondersteuning beiden bij financiën</a:t>
            </a:r>
          </a:p>
          <a:p>
            <a:r>
              <a:rPr lang="nl-NL" dirty="0"/>
              <a:t>Wijzen op vormen van bijzondere bijstand en toeslagen</a:t>
            </a:r>
          </a:p>
          <a:p>
            <a:r>
              <a:rPr lang="nl-NL" dirty="0"/>
              <a:t>Aanmelden bij Voedsel- en kledingbank</a:t>
            </a:r>
          </a:p>
          <a:p>
            <a:r>
              <a:rPr lang="nl-NL" dirty="0"/>
              <a:t>Wijzen op voorzieningen zoals stichting Leergeld, Stichting Urgente Noden Noord Nederland, Schuldhulpverlening</a:t>
            </a:r>
          </a:p>
          <a:p>
            <a:r>
              <a:rPr lang="nl-NL" dirty="0"/>
              <a:t>Wijzen op laagdrempelige voorzieningen vanuit de gemeente</a:t>
            </a:r>
          </a:p>
          <a:p>
            <a:r>
              <a:rPr lang="nl-NL" dirty="0"/>
              <a:t>Vergroten van zelfredzaamheid</a:t>
            </a:r>
          </a:p>
          <a:p>
            <a:r>
              <a:rPr lang="nl-NL" dirty="0"/>
              <a:t>Empowerment </a:t>
            </a:r>
          </a:p>
          <a:p>
            <a:r>
              <a:rPr lang="nl-NL" dirty="0"/>
              <a:t>Regie vergroten</a:t>
            </a:r>
          </a:p>
          <a:p>
            <a:r>
              <a:rPr lang="nl-NL" dirty="0"/>
              <a:t>Chronische stress verminderen die armoede veroorzaakt door meer kennis vergroten.</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12</a:t>
            </a:fld>
            <a:endParaRPr lang="nl-NL"/>
          </a:p>
        </p:txBody>
      </p:sp>
    </p:spTree>
    <p:extLst>
      <p:ext uri="{BB962C8B-B14F-4D97-AF65-F5344CB8AC3E}">
        <p14:creationId xmlns:p14="http://schemas.microsoft.com/office/powerpoint/2010/main" val="2794923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Ondersteuning beiden bij financiën</a:t>
            </a:r>
          </a:p>
          <a:p>
            <a:r>
              <a:rPr lang="nl-NL" dirty="0"/>
              <a:t>Wijzen op vormen van bijzondere bijstand en toeslagen</a:t>
            </a:r>
          </a:p>
          <a:p>
            <a:r>
              <a:rPr lang="nl-NL" dirty="0"/>
              <a:t>Aanmelden bij Voedsel- en kledingbank</a:t>
            </a:r>
          </a:p>
          <a:p>
            <a:r>
              <a:rPr lang="nl-NL" dirty="0"/>
              <a:t>Wijzen op voorzieningen zoals stichting Leergeld, Stichting Urgente Noden Noord Nederland, Schuldhulpverlening</a:t>
            </a:r>
          </a:p>
          <a:p>
            <a:r>
              <a:rPr lang="nl-NL" dirty="0"/>
              <a:t>Wijzen op laagdrempelige voorzieningen vanuit de gemeente</a:t>
            </a:r>
          </a:p>
          <a:p>
            <a:r>
              <a:rPr lang="nl-NL" dirty="0"/>
              <a:t>Vergroten van zelfredzaamheid</a:t>
            </a:r>
          </a:p>
          <a:p>
            <a:r>
              <a:rPr lang="nl-NL" dirty="0"/>
              <a:t>Empowerment </a:t>
            </a:r>
          </a:p>
          <a:p>
            <a:r>
              <a:rPr lang="nl-NL" dirty="0"/>
              <a:t>Regie vergroten</a:t>
            </a:r>
          </a:p>
          <a:p>
            <a:r>
              <a:rPr lang="nl-NL" dirty="0"/>
              <a:t>Chronische stress verminderen die armoede veroorzaakt door meer kennis vergroten.</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13</a:t>
            </a:fld>
            <a:endParaRPr lang="nl-NL"/>
          </a:p>
        </p:txBody>
      </p:sp>
    </p:spTree>
    <p:extLst>
      <p:ext uri="{BB962C8B-B14F-4D97-AF65-F5344CB8AC3E}">
        <p14:creationId xmlns:p14="http://schemas.microsoft.com/office/powerpoint/2010/main" val="316116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Ondersteuning beiden bij financiën</a:t>
            </a:r>
          </a:p>
          <a:p>
            <a:r>
              <a:rPr lang="nl-NL" dirty="0"/>
              <a:t>Wijzen op vormen van bijzondere bijstand en toeslagen</a:t>
            </a:r>
          </a:p>
          <a:p>
            <a:r>
              <a:rPr lang="nl-NL" dirty="0"/>
              <a:t>Aanmelden bij Voedsel- en kledingbank</a:t>
            </a:r>
          </a:p>
          <a:p>
            <a:r>
              <a:rPr lang="nl-NL" dirty="0"/>
              <a:t>Wijzen op voorzieningen zoals stichting Leergeld, Stichting Urgente Noden Noord Nederland, Schuldhulpverlening</a:t>
            </a:r>
          </a:p>
          <a:p>
            <a:r>
              <a:rPr lang="nl-NL" dirty="0"/>
              <a:t>Wijzen op laagdrempelige voorzieningen vanuit de gemeente</a:t>
            </a:r>
          </a:p>
          <a:p>
            <a:r>
              <a:rPr lang="nl-NL" dirty="0"/>
              <a:t>Vergroten van zelfredzaamheid</a:t>
            </a:r>
          </a:p>
          <a:p>
            <a:r>
              <a:rPr lang="nl-NL" dirty="0"/>
              <a:t>Empowerment </a:t>
            </a:r>
          </a:p>
          <a:p>
            <a:r>
              <a:rPr lang="nl-NL" dirty="0"/>
              <a:t>Regie vergroten</a:t>
            </a:r>
          </a:p>
          <a:p>
            <a:r>
              <a:rPr lang="nl-NL" dirty="0"/>
              <a:t>Chronische stress verminderen die armoede veroorzaakt door meer kennis vergroten.</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14</a:t>
            </a:fld>
            <a:endParaRPr lang="nl-NL"/>
          </a:p>
        </p:txBody>
      </p:sp>
    </p:spTree>
    <p:extLst>
      <p:ext uri="{BB962C8B-B14F-4D97-AF65-F5344CB8AC3E}">
        <p14:creationId xmlns:p14="http://schemas.microsoft.com/office/powerpoint/2010/main" val="21318676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Ondersteuning beiden bij financiën</a:t>
            </a:r>
          </a:p>
          <a:p>
            <a:r>
              <a:rPr lang="nl-NL" dirty="0"/>
              <a:t>Wijzen op vormen van bijzondere bijstand en toeslagen</a:t>
            </a:r>
          </a:p>
          <a:p>
            <a:r>
              <a:rPr lang="nl-NL" dirty="0"/>
              <a:t>Aanmelden bij Voedsel- en kledingbank</a:t>
            </a:r>
          </a:p>
          <a:p>
            <a:r>
              <a:rPr lang="nl-NL" dirty="0"/>
              <a:t>Wijzen op voorzieningen zoals stichting Leergeld, Stichting Urgente Noden Noord Nederland, Schuldhulpverlening</a:t>
            </a:r>
          </a:p>
          <a:p>
            <a:r>
              <a:rPr lang="nl-NL" dirty="0"/>
              <a:t>Wijzen op laagdrempelige voorzieningen vanuit de gemeente</a:t>
            </a:r>
          </a:p>
          <a:p>
            <a:r>
              <a:rPr lang="nl-NL" dirty="0"/>
              <a:t>Vergroten van zelfredzaamheid</a:t>
            </a:r>
          </a:p>
          <a:p>
            <a:r>
              <a:rPr lang="nl-NL" dirty="0"/>
              <a:t>Empowerment </a:t>
            </a:r>
          </a:p>
          <a:p>
            <a:r>
              <a:rPr lang="nl-NL" dirty="0"/>
              <a:t>Regie vergroten</a:t>
            </a:r>
          </a:p>
          <a:p>
            <a:r>
              <a:rPr lang="nl-NL" dirty="0"/>
              <a:t>Chronische stress verminderen die armoede veroorzaakt door meer kennis vergroten.</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15</a:t>
            </a:fld>
            <a:endParaRPr lang="nl-NL"/>
          </a:p>
        </p:txBody>
      </p:sp>
    </p:spTree>
    <p:extLst>
      <p:ext uri="{BB962C8B-B14F-4D97-AF65-F5344CB8AC3E}">
        <p14:creationId xmlns:p14="http://schemas.microsoft.com/office/powerpoint/2010/main" val="1404337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Ondersteuning beiden bij financiën</a:t>
            </a:r>
          </a:p>
          <a:p>
            <a:r>
              <a:rPr lang="nl-NL" dirty="0"/>
              <a:t>Wijzen op vormen van bijzondere bijstand en toeslagen</a:t>
            </a:r>
          </a:p>
          <a:p>
            <a:r>
              <a:rPr lang="nl-NL" dirty="0"/>
              <a:t>Aanmelden bij Voedsel- en kledingbank</a:t>
            </a:r>
          </a:p>
          <a:p>
            <a:r>
              <a:rPr lang="nl-NL" dirty="0"/>
              <a:t>Wijzen op voorzieningen zoals stichting Leergeld, Stichting Urgente Noden Noord Nederland, Schuldhulpverlening</a:t>
            </a:r>
          </a:p>
          <a:p>
            <a:r>
              <a:rPr lang="nl-NL" dirty="0"/>
              <a:t>Wijzen op laagdrempelige voorzieningen vanuit de gemeente</a:t>
            </a:r>
          </a:p>
          <a:p>
            <a:r>
              <a:rPr lang="nl-NL" dirty="0"/>
              <a:t>Vergroten van zelfredzaamheid</a:t>
            </a:r>
          </a:p>
          <a:p>
            <a:r>
              <a:rPr lang="nl-NL" dirty="0"/>
              <a:t>Empowerment </a:t>
            </a:r>
          </a:p>
          <a:p>
            <a:r>
              <a:rPr lang="nl-NL" dirty="0"/>
              <a:t>Regie vergroten</a:t>
            </a:r>
          </a:p>
          <a:p>
            <a:r>
              <a:rPr lang="nl-NL" dirty="0"/>
              <a:t>Chronische stress verminderen die armoede veroorzaakt door meer kennis vergroten.</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16</a:t>
            </a:fld>
            <a:endParaRPr lang="nl-NL"/>
          </a:p>
        </p:txBody>
      </p:sp>
    </p:spTree>
    <p:extLst>
      <p:ext uri="{BB962C8B-B14F-4D97-AF65-F5344CB8AC3E}">
        <p14:creationId xmlns:p14="http://schemas.microsoft.com/office/powerpoint/2010/main" val="2489883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Ondersteuning beiden bij financiën</a:t>
            </a:r>
          </a:p>
          <a:p>
            <a:r>
              <a:rPr lang="nl-NL" dirty="0"/>
              <a:t>Wijzen op vormen van bijzondere bijstand en toeslagen</a:t>
            </a:r>
          </a:p>
          <a:p>
            <a:r>
              <a:rPr lang="nl-NL" dirty="0"/>
              <a:t>Aanmelden bij Voedsel- en kledingbank</a:t>
            </a:r>
          </a:p>
          <a:p>
            <a:r>
              <a:rPr lang="nl-NL" dirty="0"/>
              <a:t>Wijzen op voorzieningen zoals stichting Leergeld, Stichting Urgente Noden Noord Nederland, Schuldhulpverlening</a:t>
            </a:r>
          </a:p>
          <a:p>
            <a:r>
              <a:rPr lang="nl-NL" dirty="0"/>
              <a:t>Wijzen op laagdrempelige voorzieningen vanuit de gemeente</a:t>
            </a:r>
          </a:p>
          <a:p>
            <a:r>
              <a:rPr lang="nl-NL" dirty="0"/>
              <a:t>Vergroten van zelfredzaamheid</a:t>
            </a:r>
          </a:p>
          <a:p>
            <a:r>
              <a:rPr lang="nl-NL" dirty="0"/>
              <a:t>Empowerment </a:t>
            </a:r>
          </a:p>
          <a:p>
            <a:r>
              <a:rPr lang="nl-NL" dirty="0"/>
              <a:t>Regie vergroten</a:t>
            </a:r>
          </a:p>
          <a:p>
            <a:r>
              <a:rPr lang="nl-NL" dirty="0"/>
              <a:t>Chronische stress verminderen die armoede veroorzaakt door meer kennis vergroten.</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17</a:t>
            </a:fld>
            <a:endParaRPr lang="nl-NL"/>
          </a:p>
        </p:txBody>
      </p:sp>
    </p:spTree>
    <p:extLst>
      <p:ext uri="{BB962C8B-B14F-4D97-AF65-F5344CB8AC3E}">
        <p14:creationId xmlns:p14="http://schemas.microsoft.com/office/powerpoint/2010/main" val="1196820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a:t>Klik om stijl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extLst>
      <p:ext uri="{BB962C8B-B14F-4D97-AF65-F5344CB8AC3E}">
        <p14:creationId xmlns:p14="http://schemas.microsoft.com/office/powerpoint/2010/main" val="1543014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extLst>
      <p:ext uri="{BB962C8B-B14F-4D97-AF65-F5344CB8AC3E}">
        <p14:creationId xmlns:p14="http://schemas.microsoft.com/office/powerpoint/2010/main" val="1788989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extLst>
      <p:ext uri="{BB962C8B-B14F-4D97-AF65-F5344CB8AC3E}">
        <p14:creationId xmlns:p14="http://schemas.microsoft.com/office/powerpoint/2010/main" val="2781900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extLst>
      <p:ext uri="{BB962C8B-B14F-4D97-AF65-F5344CB8AC3E}">
        <p14:creationId xmlns:p14="http://schemas.microsoft.com/office/powerpoint/2010/main" val="3669338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a:t>Klik om stijl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7" name="Date Placeholder 6"/>
          <p:cNvSpPr>
            <a:spLocks noGrp="1"/>
          </p:cNvSpPr>
          <p:nvPr>
            <p:ph type="dt" sz="half" idx="10"/>
          </p:nvPr>
        </p:nvSpPr>
        <p:spPr/>
        <p:txBody>
          <a:bodyPr/>
          <a:lstStyle/>
          <a:p>
            <a:fld id="{1160EA64-D806-43AC-9DF2-F8C432F32B4C}" type="datetimeFigureOut">
              <a:rPr lang="en-US" dirty="0"/>
              <a:t>11/4/2019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extLst>
      <p:ext uri="{BB962C8B-B14F-4D97-AF65-F5344CB8AC3E}">
        <p14:creationId xmlns:p14="http://schemas.microsoft.com/office/powerpoint/2010/main" val="3661827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11/4/2019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extLst>
      <p:ext uri="{BB962C8B-B14F-4D97-AF65-F5344CB8AC3E}">
        <p14:creationId xmlns:p14="http://schemas.microsoft.com/office/powerpoint/2010/main" val="4253659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583436" y="3143250"/>
            <a:ext cx="4270248" cy="259677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7" name="Date Placeholder 6"/>
          <p:cNvSpPr>
            <a:spLocks noGrp="1"/>
          </p:cNvSpPr>
          <p:nvPr>
            <p:ph type="dt" sz="half" idx="10"/>
          </p:nvPr>
        </p:nvSpPr>
        <p:spPr/>
        <p:txBody>
          <a:bodyPr/>
          <a:lstStyle/>
          <a:p>
            <a:fld id="{4F7D4976-E339-4826-83B7-FBD03F55ECF8}" type="datetimeFigureOut">
              <a:rPr lang="en-US" dirty="0"/>
              <a:t>11/4/2019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‹nr.›</a:t>
            </a:fld>
            <a:endParaRPr lang="en-US" dirty="0"/>
          </a:p>
        </p:txBody>
      </p:sp>
      <p:sp>
        <p:nvSpPr>
          <p:cNvPr id="10" name="Title 9"/>
          <p:cNvSpPr>
            <a:spLocks noGrp="1"/>
          </p:cNvSpPr>
          <p:nvPr>
            <p:ph type="title"/>
          </p:nvPr>
        </p:nvSpPr>
        <p:spPr/>
        <p:txBody>
          <a:bodyPr/>
          <a:lstStyle/>
          <a:p>
            <a:r>
              <a:rPr lang="nl-NL"/>
              <a:t>Klik om stijl te bewerken</a:t>
            </a:r>
            <a:endParaRPr lang="en-US" dirty="0"/>
          </a:p>
        </p:txBody>
      </p:sp>
    </p:spTree>
    <p:extLst>
      <p:ext uri="{BB962C8B-B14F-4D97-AF65-F5344CB8AC3E}">
        <p14:creationId xmlns:p14="http://schemas.microsoft.com/office/powerpoint/2010/main" val="636794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‹nr.›</a:t>
            </a:fld>
            <a:endParaRPr lang="en-US" dirty="0"/>
          </a:p>
        </p:txBody>
      </p:sp>
    </p:spTree>
    <p:extLst>
      <p:ext uri="{BB962C8B-B14F-4D97-AF65-F5344CB8AC3E}">
        <p14:creationId xmlns:p14="http://schemas.microsoft.com/office/powerpoint/2010/main" val="2751707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‹nr.›</a:t>
            </a:fld>
            <a:endParaRPr lang="en-US" dirty="0"/>
          </a:p>
        </p:txBody>
      </p:sp>
    </p:spTree>
    <p:extLst>
      <p:ext uri="{BB962C8B-B14F-4D97-AF65-F5344CB8AC3E}">
        <p14:creationId xmlns:p14="http://schemas.microsoft.com/office/powerpoint/2010/main" val="2417171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bg>
      <p:bgRef idx="1001">
        <a:schemeClr val="bg2"/>
      </p:bgRef>
    </p:bg>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a:t>Klik om stijl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9" name="Date Placeholder 8"/>
          <p:cNvSpPr>
            <a:spLocks noGrp="1"/>
          </p:cNvSpPr>
          <p:nvPr>
            <p:ph type="dt" sz="half" idx="10"/>
          </p:nvPr>
        </p:nvSpPr>
        <p:spPr/>
        <p:txBody>
          <a:bodyPr/>
          <a:lstStyle/>
          <a:p>
            <a:fld id="{D1BE4249-C0D0-4B06-8692-E8BB871AF643}" type="datetimeFigureOut">
              <a:rPr lang="en-US" dirty="0"/>
              <a:t>11/4/2019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‹nr.›</a:t>
            </a:fld>
            <a:endParaRPr lang="en-US" dirty="0"/>
          </a:p>
        </p:txBody>
      </p:sp>
    </p:spTree>
    <p:extLst>
      <p:ext uri="{BB962C8B-B14F-4D97-AF65-F5344CB8AC3E}">
        <p14:creationId xmlns:p14="http://schemas.microsoft.com/office/powerpoint/2010/main" val="1967838976"/>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bg>
      <p:bgRef idx="1001">
        <a:schemeClr val="bg2"/>
      </p:bgRef>
    </p:bg>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tx1">
              <a:lumMod val="8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11/4/2019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extLst>
      <p:ext uri="{BB962C8B-B14F-4D97-AF65-F5344CB8AC3E}">
        <p14:creationId xmlns:p14="http://schemas.microsoft.com/office/powerpoint/2010/main" val="2805998461"/>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chemeClr val="bg2">
              <a:lumMod val="60000"/>
              <a:lumOff val="40000"/>
              <a:alpha val="15000"/>
            </a:schemeClr>
          </a:solidFill>
          <a:ln w="31750" cap="sq">
            <a:solidFill>
              <a:schemeClr val="tx1">
                <a:lumMod val="75000"/>
                <a:lumOff val="25000"/>
              </a:schemeClr>
            </a:solidFill>
            <a:miter lim="800000"/>
          </a:ln>
        </p:spPr>
        <p:txBody>
          <a:bodyPr vert="horz" lIns="182880" tIns="182880" rIns="182880" bIns="18288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11/4/2019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‹nr.›</a:t>
            </a:fld>
            <a:endParaRPr lang="en-US" dirty="0"/>
          </a:p>
        </p:txBody>
      </p:sp>
    </p:spTree>
    <p:extLst>
      <p:ext uri="{BB962C8B-B14F-4D97-AF65-F5344CB8AC3E}">
        <p14:creationId xmlns:p14="http://schemas.microsoft.com/office/powerpoint/2010/main" val="120682569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p:txBody>
          <a:bodyPr/>
          <a:lstStyle/>
          <a:p>
            <a:r>
              <a:rPr lang="nl-NL" dirty="0"/>
              <a:t>Sociale problematiek - armoede</a:t>
            </a:r>
          </a:p>
        </p:txBody>
      </p:sp>
      <p:sp>
        <p:nvSpPr>
          <p:cNvPr id="3" name="Ondertitel 2">
            <a:extLst>
              <a:ext uri="{FF2B5EF4-FFF2-40B4-BE49-F238E27FC236}">
                <a16:creationId xmlns:a16="http://schemas.microsoft.com/office/drawing/2014/main" id="{EDF6C638-BD9C-4543-AC3C-C25DAA4ACE3C}"/>
              </a:ext>
            </a:extLst>
          </p:cNvPr>
          <p:cNvSpPr>
            <a:spLocks noGrp="1"/>
          </p:cNvSpPr>
          <p:nvPr>
            <p:ph type="subTitle" idx="1"/>
          </p:nvPr>
        </p:nvSpPr>
        <p:spPr>
          <a:xfrm>
            <a:off x="2807735" y="4380680"/>
            <a:ext cx="6801612" cy="1239894"/>
          </a:xfrm>
        </p:spPr>
        <p:txBody>
          <a:bodyPr>
            <a:normAutofit/>
          </a:bodyPr>
          <a:lstStyle/>
          <a:p>
            <a:r>
              <a:rPr lang="nl-NL" dirty="0">
                <a:solidFill>
                  <a:schemeClr val="bg1"/>
                </a:solidFill>
              </a:rPr>
              <a:t>Periode 8 – Maatschappelijke Zorg PBSD</a:t>
            </a:r>
          </a:p>
          <a:p>
            <a:r>
              <a:rPr lang="nl-NL" dirty="0">
                <a:solidFill>
                  <a:schemeClr val="bg1"/>
                </a:solidFill>
              </a:rPr>
              <a:t>Les 2 </a:t>
            </a:r>
            <a:r>
              <a:rPr lang="nl-NL">
                <a:solidFill>
                  <a:schemeClr val="bg1"/>
                </a:solidFill>
              </a:rPr>
              <a:t>- Armoede</a:t>
            </a:r>
            <a:endParaRPr lang="nl-NL" dirty="0">
              <a:solidFill>
                <a:schemeClr val="bg1"/>
              </a:solidFill>
            </a:endParaRPr>
          </a:p>
        </p:txBody>
      </p:sp>
    </p:spTree>
    <p:extLst>
      <p:ext uri="{BB962C8B-B14F-4D97-AF65-F5344CB8AC3E}">
        <p14:creationId xmlns:p14="http://schemas.microsoft.com/office/powerpoint/2010/main" val="664229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Sociale problematiek</a:t>
            </a:r>
          </a:p>
        </p:txBody>
      </p:sp>
      <p:sp>
        <p:nvSpPr>
          <p:cNvPr id="4" name="Rechthoek 3">
            <a:extLst>
              <a:ext uri="{FF2B5EF4-FFF2-40B4-BE49-F238E27FC236}">
                <a16:creationId xmlns:a16="http://schemas.microsoft.com/office/drawing/2014/main" id="{3FFF999B-2BB1-41D6-8F09-49C61E005452}"/>
              </a:ext>
            </a:extLst>
          </p:cNvPr>
          <p:cNvSpPr/>
          <p:nvPr/>
        </p:nvSpPr>
        <p:spPr>
          <a:xfrm>
            <a:off x="2339925" y="1908313"/>
            <a:ext cx="8140147" cy="4245969"/>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3" name="Tekstvak 2">
            <a:extLst>
              <a:ext uri="{FF2B5EF4-FFF2-40B4-BE49-F238E27FC236}">
                <a16:creationId xmlns:a16="http://schemas.microsoft.com/office/drawing/2014/main" id="{0EDF40D4-F16F-4E09-BBE8-91ED05E82BE4}"/>
              </a:ext>
            </a:extLst>
          </p:cNvPr>
          <p:cNvSpPr txBox="1"/>
          <p:nvPr/>
        </p:nvSpPr>
        <p:spPr>
          <a:xfrm>
            <a:off x="2653926" y="2646302"/>
            <a:ext cx="7512148" cy="2246769"/>
          </a:xfrm>
          <a:prstGeom prst="rect">
            <a:avLst/>
          </a:prstGeom>
          <a:noFill/>
        </p:spPr>
        <p:txBody>
          <a:bodyPr wrap="square" rtlCol="0">
            <a:spAutoFit/>
          </a:bodyPr>
          <a:lstStyle/>
          <a:p>
            <a:pPr lvl="0" defTabSz="457200"/>
            <a:r>
              <a:rPr lang="nl-NL" sz="2800" u="sng" dirty="0">
                <a:solidFill>
                  <a:srgbClr val="000000"/>
                </a:solidFill>
              </a:rPr>
              <a:t>Stelling: </a:t>
            </a:r>
          </a:p>
          <a:p>
            <a:pPr lvl="0" defTabSz="457200"/>
            <a:endParaRPr lang="nl-NL" sz="2800" dirty="0">
              <a:solidFill>
                <a:srgbClr val="000000"/>
              </a:solidFill>
            </a:endParaRPr>
          </a:p>
          <a:p>
            <a:pPr lvl="0" defTabSz="457200"/>
            <a:r>
              <a:rPr lang="nl-NL" sz="2800" dirty="0">
                <a:solidFill>
                  <a:srgbClr val="000000"/>
                </a:solidFill>
              </a:rPr>
              <a:t>‘Armoede is iemands eigen schuld!’</a:t>
            </a:r>
          </a:p>
          <a:p>
            <a:pPr lvl="0" defTabSz="457200"/>
            <a:endParaRPr lang="nl-NL" sz="2800" dirty="0">
              <a:solidFill>
                <a:srgbClr val="000000"/>
              </a:solidFill>
            </a:endParaRPr>
          </a:p>
          <a:p>
            <a:pPr lvl="0" defTabSz="457200"/>
            <a:r>
              <a:rPr lang="nl-NL" sz="2800" dirty="0">
                <a:solidFill>
                  <a:srgbClr val="000000"/>
                </a:solidFill>
              </a:rPr>
              <a:t>Wat vind jij?</a:t>
            </a:r>
          </a:p>
        </p:txBody>
      </p:sp>
    </p:spTree>
    <p:extLst>
      <p:ext uri="{BB962C8B-B14F-4D97-AF65-F5344CB8AC3E}">
        <p14:creationId xmlns:p14="http://schemas.microsoft.com/office/powerpoint/2010/main" val="1407688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Sociale problematiek</a:t>
            </a:r>
          </a:p>
        </p:txBody>
      </p:sp>
      <p:sp>
        <p:nvSpPr>
          <p:cNvPr id="4" name="Rechthoek 3">
            <a:extLst>
              <a:ext uri="{FF2B5EF4-FFF2-40B4-BE49-F238E27FC236}">
                <a16:creationId xmlns:a16="http://schemas.microsoft.com/office/drawing/2014/main" id="{3FFF999B-2BB1-41D6-8F09-49C61E005452}"/>
              </a:ext>
            </a:extLst>
          </p:cNvPr>
          <p:cNvSpPr/>
          <p:nvPr/>
        </p:nvSpPr>
        <p:spPr>
          <a:xfrm>
            <a:off x="2339925" y="1908313"/>
            <a:ext cx="8140147" cy="4245969"/>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3" name="Tekstvak 2">
            <a:extLst>
              <a:ext uri="{FF2B5EF4-FFF2-40B4-BE49-F238E27FC236}">
                <a16:creationId xmlns:a16="http://schemas.microsoft.com/office/drawing/2014/main" id="{0EDF40D4-F16F-4E09-BBE8-91ED05E82BE4}"/>
              </a:ext>
            </a:extLst>
          </p:cNvPr>
          <p:cNvSpPr txBox="1"/>
          <p:nvPr/>
        </p:nvSpPr>
        <p:spPr>
          <a:xfrm>
            <a:off x="2759941" y="2647122"/>
            <a:ext cx="7512148" cy="2954655"/>
          </a:xfrm>
          <a:prstGeom prst="rect">
            <a:avLst/>
          </a:prstGeom>
          <a:noFill/>
        </p:spPr>
        <p:txBody>
          <a:bodyPr wrap="square" rtlCol="0">
            <a:spAutoFit/>
          </a:bodyPr>
          <a:lstStyle/>
          <a:p>
            <a:pPr lvl="0" defTabSz="457200"/>
            <a:r>
              <a:rPr lang="nl-NL" sz="2800" dirty="0">
                <a:solidFill>
                  <a:srgbClr val="000000"/>
                </a:solidFill>
              </a:rPr>
              <a:t>Twee perspectieven op armoede:</a:t>
            </a:r>
          </a:p>
          <a:p>
            <a:pPr lvl="0" defTabSz="457200"/>
            <a:endParaRPr lang="nl-NL" sz="2800" dirty="0">
              <a:solidFill>
                <a:srgbClr val="000000"/>
              </a:solidFill>
            </a:endParaRPr>
          </a:p>
          <a:p>
            <a:pPr marL="457200" lvl="0" indent="-457200" defTabSz="457200">
              <a:buFont typeface="Arial" panose="020B0604020202020204" pitchFamily="34" charset="0"/>
              <a:buChar char="•"/>
            </a:pPr>
            <a:r>
              <a:rPr lang="nl-NL" sz="2800" dirty="0">
                <a:solidFill>
                  <a:srgbClr val="000000"/>
                </a:solidFill>
              </a:rPr>
              <a:t>Basisbehoefte</a:t>
            </a:r>
          </a:p>
          <a:p>
            <a:pPr lvl="0" defTabSz="457200"/>
            <a:endParaRPr lang="nl-NL" sz="2800" dirty="0">
              <a:solidFill>
                <a:srgbClr val="000000"/>
              </a:solidFill>
            </a:endParaRPr>
          </a:p>
          <a:p>
            <a:pPr marL="457200" lvl="0" indent="-457200" defTabSz="457200">
              <a:buFont typeface="Arial" panose="020B0604020202020204" pitchFamily="34" charset="0"/>
              <a:buChar char="•"/>
            </a:pPr>
            <a:r>
              <a:rPr lang="nl-NL" sz="2800" dirty="0">
                <a:solidFill>
                  <a:srgbClr val="000000"/>
                </a:solidFill>
              </a:rPr>
              <a:t>Niet-veel-maar-toereikend</a:t>
            </a:r>
          </a:p>
          <a:p>
            <a:pPr lvl="0" defTabSz="457200"/>
            <a:endParaRPr kumimoji="0" lang="nl-NL" sz="280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lvl="0" defTabSz="457200"/>
            <a:r>
              <a:rPr lang="nl-NL" dirty="0">
                <a:solidFill>
                  <a:srgbClr val="000000"/>
                </a:solidFill>
                <a:latin typeface="Gill Sans MT" panose="020B0502020104020203"/>
              </a:rPr>
              <a:t>Bron: SCP </a:t>
            </a:r>
            <a:endParaRPr kumimoji="0" lang="nl-NL"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852457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Sociale problematiek</a:t>
            </a:r>
          </a:p>
        </p:txBody>
      </p:sp>
      <p:sp>
        <p:nvSpPr>
          <p:cNvPr id="4" name="Rechthoek 3">
            <a:extLst>
              <a:ext uri="{FF2B5EF4-FFF2-40B4-BE49-F238E27FC236}">
                <a16:creationId xmlns:a16="http://schemas.microsoft.com/office/drawing/2014/main" id="{3FFF999B-2BB1-41D6-8F09-49C61E005452}"/>
              </a:ext>
            </a:extLst>
          </p:cNvPr>
          <p:cNvSpPr/>
          <p:nvPr/>
        </p:nvSpPr>
        <p:spPr>
          <a:xfrm>
            <a:off x="2101386" y="1889352"/>
            <a:ext cx="8140147" cy="4245969"/>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3" name="Tekstvak 2">
            <a:extLst>
              <a:ext uri="{FF2B5EF4-FFF2-40B4-BE49-F238E27FC236}">
                <a16:creationId xmlns:a16="http://schemas.microsoft.com/office/drawing/2014/main" id="{0EDF40D4-F16F-4E09-BBE8-91ED05E82BE4}"/>
              </a:ext>
            </a:extLst>
          </p:cNvPr>
          <p:cNvSpPr txBox="1"/>
          <p:nvPr/>
        </p:nvSpPr>
        <p:spPr>
          <a:xfrm>
            <a:off x="2339926" y="3260188"/>
            <a:ext cx="7512148" cy="954107"/>
          </a:xfrm>
          <a:prstGeom prst="rect">
            <a:avLst/>
          </a:prstGeom>
          <a:noFill/>
        </p:spPr>
        <p:txBody>
          <a:bodyPr wrap="square" rtlCol="0">
            <a:spAutoFit/>
          </a:bodyPr>
          <a:lstStyle/>
          <a:p>
            <a:pPr lvl="0" defTabSz="457200"/>
            <a:r>
              <a:rPr kumimoji="0" lang="nl-NL" sz="2800" i="0" u="none" strike="noStrike" kern="1200" cap="none" spc="0" normalizeH="0" baseline="0" noProof="0" dirty="0">
                <a:ln>
                  <a:noFill/>
                </a:ln>
                <a:solidFill>
                  <a:srgbClr val="000000"/>
                </a:solidFill>
                <a:effectLst/>
                <a:uLnTx/>
                <a:uFillTx/>
                <a:latin typeface="Gill Sans MT" panose="020B0502020104020203"/>
                <a:ea typeface="+mn-ea"/>
                <a:cs typeface="+mn-cs"/>
              </a:rPr>
              <a:t>Hoe kun je als hulp</a:t>
            </a:r>
            <a:r>
              <a:rPr lang="nl-NL" sz="2800" dirty="0">
                <a:solidFill>
                  <a:srgbClr val="000000"/>
                </a:solidFill>
                <a:latin typeface="Gill Sans MT" panose="020B0502020104020203"/>
              </a:rPr>
              <a:t>verlener mensen begeleiden die in armoede leven?</a:t>
            </a:r>
            <a:endParaRPr kumimoji="0" lang="nl-NL"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3757139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Sociale problematiek</a:t>
            </a:r>
          </a:p>
        </p:txBody>
      </p:sp>
      <p:sp>
        <p:nvSpPr>
          <p:cNvPr id="4" name="Rechthoek 3">
            <a:extLst>
              <a:ext uri="{FF2B5EF4-FFF2-40B4-BE49-F238E27FC236}">
                <a16:creationId xmlns:a16="http://schemas.microsoft.com/office/drawing/2014/main" id="{3FFF999B-2BB1-41D6-8F09-49C61E005452}"/>
              </a:ext>
            </a:extLst>
          </p:cNvPr>
          <p:cNvSpPr/>
          <p:nvPr/>
        </p:nvSpPr>
        <p:spPr>
          <a:xfrm>
            <a:off x="2101386" y="1889352"/>
            <a:ext cx="8140147" cy="4245969"/>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3" name="Tekstvak 2">
            <a:extLst>
              <a:ext uri="{FF2B5EF4-FFF2-40B4-BE49-F238E27FC236}">
                <a16:creationId xmlns:a16="http://schemas.microsoft.com/office/drawing/2014/main" id="{0EDF40D4-F16F-4E09-BBE8-91ED05E82BE4}"/>
              </a:ext>
            </a:extLst>
          </p:cNvPr>
          <p:cNvSpPr txBox="1"/>
          <p:nvPr/>
        </p:nvSpPr>
        <p:spPr>
          <a:xfrm>
            <a:off x="2339926" y="3260188"/>
            <a:ext cx="7512148" cy="523220"/>
          </a:xfrm>
          <a:prstGeom prst="rect">
            <a:avLst/>
          </a:prstGeom>
          <a:noFill/>
        </p:spPr>
        <p:txBody>
          <a:bodyPr wrap="square" rtlCol="0">
            <a:spAutoFit/>
          </a:bodyPr>
          <a:lstStyle/>
          <a:p>
            <a:pPr lvl="0" defTabSz="457200"/>
            <a:r>
              <a:rPr kumimoji="0" lang="nl-NL" sz="2800" i="0" u="none" strike="noStrike" kern="1200" cap="none" spc="0" normalizeH="0" baseline="0" noProof="0" dirty="0">
                <a:ln>
                  <a:noFill/>
                </a:ln>
                <a:solidFill>
                  <a:srgbClr val="000000"/>
                </a:solidFill>
                <a:effectLst/>
                <a:uLnTx/>
                <a:uFillTx/>
                <a:latin typeface="Gill Sans MT" panose="020B0502020104020203"/>
                <a:ea typeface="+mn-ea"/>
                <a:cs typeface="+mn-cs"/>
              </a:rPr>
              <a:t>Wat kunnen </a:t>
            </a:r>
            <a:r>
              <a:rPr kumimoji="0" lang="nl-NL" sz="2800" i="0" u="none" strike="noStrike" kern="1200" cap="none" spc="0" normalizeH="0" baseline="0" noProof="0">
                <a:ln>
                  <a:noFill/>
                </a:ln>
                <a:solidFill>
                  <a:srgbClr val="000000"/>
                </a:solidFill>
                <a:effectLst/>
                <a:uLnTx/>
                <a:uFillTx/>
                <a:latin typeface="Gill Sans MT" panose="020B0502020104020203"/>
                <a:ea typeface="+mn-ea"/>
                <a:cs typeface="+mn-cs"/>
              </a:rPr>
              <a:t>oorzaken zijn van armoede</a:t>
            </a:r>
            <a:r>
              <a:rPr lang="nl-NL" sz="2800">
                <a:solidFill>
                  <a:srgbClr val="000000"/>
                </a:solidFill>
                <a:latin typeface="Gill Sans MT" panose="020B0502020104020203"/>
              </a:rPr>
              <a:t>?</a:t>
            </a:r>
            <a:endParaRPr kumimoji="0" lang="nl-NL"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127806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Sociale problematiek</a:t>
            </a:r>
          </a:p>
        </p:txBody>
      </p:sp>
      <p:sp>
        <p:nvSpPr>
          <p:cNvPr id="4" name="Rechthoek 3">
            <a:extLst>
              <a:ext uri="{FF2B5EF4-FFF2-40B4-BE49-F238E27FC236}">
                <a16:creationId xmlns:a16="http://schemas.microsoft.com/office/drawing/2014/main" id="{3FFF999B-2BB1-41D6-8F09-49C61E005452}"/>
              </a:ext>
            </a:extLst>
          </p:cNvPr>
          <p:cNvSpPr/>
          <p:nvPr/>
        </p:nvSpPr>
        <p:spPr>
          <a:xfrm>
            <a:off x="2339925" y="1908313"/>
            <a:ext cx="8140147" cy="4245969"/>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3" name="Tekstvak 2">
            <a:extLst>
              <a:ext uri="{FF2B5EF4-FFF2-40B4-BE49-F238E27FC236}">
                <a16:creationId xmlns:a16="http://schemas.microsoft.com/office/drawing/2014/main" id="{0EDF40D4-F16F-4E09-BBE8-91ED05E82BE4}"/>
              </a:ext>
            </a:extLst>
          </p:cNvPr>
          <p:cNvSpPr txBox="1"/>
          <p:nvPr/>
        </p:nvSpPr>
        <p:spPr>
          <a:xfrm>
            <a:off x="2653926" y="2305615"/>
            <a:ext cx="7512148" cy="3108543"/>
          </a:xfrm>
          <a:prstGeom prst="rect">
            <a:avLst/>
          </a:prstGeom>
          <a:noFill/>
        </p:spPr>
        <p:txBody>
          <a:bodyPr wrap="square" rtlCol="0">
            <a:spAutoFit/>
          </a:bodyPr>
          <a:lstStyle/>
          <a:p>
            <a:pPr lvl="0" defTabSz="457200"/>
            <a:r>
              <a:rPr kumimoji="0" lang="nl-NL" sz="2800" b="1" i="0" u="none" strike="noStrike" kern="1200" cap="none" spc="0" normalizeH="0" baseline="0" noProof="0" dirty="0">
                <a:ln>
                  <a:noFill/>
                </a:ln>
                <a:solidFill>
                  <a:srgbClr val="000000"/>
                </a:solidFill>
                <a:effectLst/>
                <a:uLnTx/>
                <a:uFillTx/>
                <a:latin typeface="Gill Sans MT" panose="020B0502020104020203"/>
                <a:ea typeface="+mn-ea"/>
                <a:cs typeface="+mn-cs"/>
              </a:rPr>
              <a:t>Aan de slag met de opdracht:</a:t>
            </a:r>
          </a:p>
          <a:p>
            <a:pPr lvl="0" defTabSz="457200"/>
            <a:endParaRPr lang="nl-NL" sz="2800" dirty="0">
              <a:solidFill>
                <a:srgbClr val="000000"/>
              </a:solidFill>
              <a:latin typeface="Gill Sans MT" panose="020B0502020104020203"/>
            </a:endParaRPr>
          </a:p>
          <a:p>
            <a:pPr marL="342900" lvl="0" indent="-342900" defTabSz="457200">
              <a:buFont typeface="+mj-lt"/>
              <a:buAutoNum type="arabicPeriod"/>
            </a:pPr>
            <a:r>
              <a:rPr lang="nl-NL" sz="2800" dirty="0">
                <a:solidFill>
                  <a:srgbClr val="000000"/>
                </a:solidFill>
                <a:latin typeface="Gill Sans MT" panose="020B0502020104020203"/>
              </a:rPr>
              <a:t>Maak een groepje van min 2 studenten en max 4 studenten.</a:t>
            </a:r>
          </a:p>
          <a:p>
            <a:pPr marL="342900" lvl="0" indent="-342900" defTabSz="457200">
              <a:buFont typeface="+mj-lt"/>
              <a:buAutoNum type="arabicPeriod"/>
            </a:pPr>
            <a:r>
              <a:rPr kumimoji="0" lang="nl-NL" sz="2800" i="0" u="none" strike="noStrike" kern="1200" cap="none" spc="0" normalizeH="0" baseline="0" noProof="0" dirty="0">
                <a:ln>
                  <a:noFill/>
                </a:ln>
                <a:solidFill>
                  <a:srgbClr val="000000"/>
                </a:solidFill>
                <a:effectLst/>
                <a:uLnTx/>
                <a:uFillTx/>
                <a:latin typeface="Gill Sans MT" panose="020B0502020104020203"/>
                <a:ea typeface="+mn-ea"/>
                <a:cs typeface="+mn-cs"/>
              </a:rPr>
              <a:t>Maak afspraken over de samenwerking.</a:t>
            </a:r>
          </a:p>
          <a:p>
            <a:pPr marL="342900" lvl="0" indent="-342900" defTabSz="457200">
              <a:buFont typeface="+mj-lt"/>
              <a:buAutoNum type="arabicPeriod"/>
            </a:pPr>
            <a:r>
              <a:rPr lang="nl-NL" sz="2800" dirty="0">
                <a:solidFill>
                  <a:srgbClr val="000000"/>
                </a:solidFill>
                <a:latin typeface="Gill Sans MT" panose="020B0502020104020203"/>
              </a:rPr>
              <a:t>Verdeel de taken (wie gaat wat doen?).</a:t>
            </a:r>
          </a:p>
          <a:p>
            <a:pPr marL="342900" lvl="0" indent="-342900" defTabSz="457200">
              <a:buFont typeface="+mj-lt"/>
              <a:buAutoNum type="arabicPeriod"/>
            </a:pPr>
            <a:r>
              <a:rPr lang="nl-NL" sz="2800" dirty="0">
                <a:solidFill>
                  <a:srgbClr val="000000"/>
                </a:solidFill>
                <a:latin typeface="Gill Sans MT" panose="020B0502020104020203"/>
              </a:rPr>
              <a:t>Bedenk gezamenlijk vragen voor het interview.</a:t>
            </a:r>
            <a:endParaRPr kumimoji="0" lang="nl-NL"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28841888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Sociale problematiek</a:t>
            </a:r>
          </a:p>
        </p:txBody>
      </p:sp>
      <p:sp>
        <p:nvSpPr>
          <p:cNvPr id="4" name="Rechthoek 3">
            <a:extLst>
              <a:ext uri="{FF2B5EF4-FFF2-40B4-BE49-F238E27FC236}">
                <a16:creationId xmlns:a16="http://schemas.microsoft.com/office/drawing/2014/main" id="{3FFF999B-2BB1-41D6-8F09-49C61E005452}"/>
              </a:ext>
            </a:extLst>
          </p:cNvPr>
          <p:cNvSpPr/>
          <p:nvPr/>
        </p:nvSpPr>
        <p:spPr>
          <a:xfrm>
            <a:off x="2339925" y="1908313"/>
            <a:ext cx="8140147" cy="4245969"/>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3" name="Tekstvak 2">
            <a:extLst>
              <a:ext uri="{FF2B5EF4-FFF2-40B4-BE49-F238E27FC236}">
                <a16:creationId xmlns:a16="http://schemas.microsoft.com/office/drawing/2014/main" id="{0EDF40D4-F16F-4E09-BBE8-91ED05E82BE4}"/>
              </a:ext>
            </a:extLst>
          </p:cNvPr>
          <p:cNvSpPr txBox="1"/>
          <p:nvPr/>
        </p:nvSpPr>
        <p:spPr>
          <a:xfrm>
            <a:off x="2405484" y="1676806"/>
            <a:ext cx="8009027" cy="4708981"/>
          </a:xfrm>
          <a:prstGeom prst="rect">
            <a:avLst/>
          </a:prstGeom>
          <a:noFill/>
        </p:spPr>
        <p:txBody>
          <a:bodyPr wrap="square" rtlCol="0">
            <a:spAutoFit/>
          </a:bodyPr>
          <a:lstStyle/>
          <a:p>
            <a:pPr lvl="0" defTabSz="457200"/>
            <a:endParaRPr lang="nl-NL" sz="2400" dirty="0">
              <a:solidFill>
                <a:srgbClr val="000000"/>
              </a:solidFill>
              <a:latin typeface="Gill Sans MT" panose="020B0502020104020203"/>
            </a:endParaRPr>
          </a:p>
          <a:p>
            <a:pPr lvl="0" defTabSz="457200"/>
            <a:r>
              <a:rPr lang="nl-NL" sz="2400" dirty="0">
                <a:solidFill>
                  <a:srgbClr val="000000"/>
                </a:solidFill>
              </a:rPr>
              <a:t>Maak een </a:t>
            </a:r>
            <a:r>
              <a:rPr lang="nl-NL" sz="2400" b="1" dirty="0">
                <a:solidFill>
                  <a:srgbClr val="000000"/>
                </a:solidFill>
              </a:rPr>
              <a:t>tijdschrift</a:t>
            </a:r>
            <a:r>
              <a:rPr lang="nl-NL" sz="2400" dirty="0">
                <a:solidFill>
                  <a:srgbClr val="000000"/>
                </a:solidFill>
              </a:rPr>
              <a:t> over sociale problematiek. Het tijdschrift bevat de volgende onderdelen:</a:t>
            </a:r>
          </a:p>
          <a:p>
            <a:pPr lvl="0" defTabSz="457200"/>
            <a:endParaRPr lang="nl-NL" dirty="0">
              <a:solidFill>
                <a:srgbClr val="000000"/>
              </a:solidFill>
            </a:endParaRPr>
          </a:p>
          <a:p>
            <a:pPr lvl="0" defTabSz="457200"/>
            <a:r>
              <a:rPr lang="nl-NL" sz="2400" dirty="0">
                <a:solidFill>
                  <a:srgbClr val="000000"/>
                </a:solidFill>
              </a:rPr>
              <a:t>-2 artikelen over sociale problemen (met als doel informerend, amuserend of overtuigend).</a:t>
            </a:r>
          </a:p>
          <a:p>
            <a:pPr lvl="0" defTabSz="457200"/>
            <a:r>
              <a:rPr lang="nl-NL" sz="2400" dirty="0">
                <a:solidFill>
                  <a:srgbClr val="000000"/>
                </a:solidFill>
              </a:rPr>
              <a:t>-1 uitgewerkt interview met iemand uit het werkveld</a:t>
            </a:r>
          </a:p>
          <a:p>
            <a:pPr lvl="0" defTabSz="457200"/>
            <a:r>
              <a:rPr lang="nl-NL" sz="2400" dirty="0">
                <a:solidFill>
                  <a:srgbClr val="000000"/>
                </a:solidFill>
              </a:rPr>
              <a:t>-2 informerende items over een sociaal probleem gericht op methodiek, interventie of verdieping.</a:t>
            </a:r>
          </a:p>
          <a:p>
            <a:pPr lvl="0" defTabSz="457200"/>
            <a:r>
              <a:rPr lang="nl-NL" sz="2400" dirty="0">
                <a:solidFill>
                  <a:srgbClr val="000000"/>
                </a:solidFill>
              </a:rPr>
              <a:t>-2 creatieve items zoals een gedicht, tekening of puzzel over sociale problematiek.</a:t>
            </a:r>
          </a:p>
          <a:p>
            <a:pPr lvl="0" defTabSz="457200"/>
            <a:r>
              <a:rPr lang="nl-NL" sz="2400" i="1" dirty="0">
                <a:solidFill>
                  <a:srgbClr val="000000"/>
                </a:solidFill>
              </a:rPr>
              <a:t>Facultatief: 1 innovatief item over sociale problematiek.</a:t>
            </a:r>
          </a:p>
          <a:p>
            <a:pPr lvl="0" defTabSz="457200"/>
            <a:endParaRPr kumimoji="0" lang="nl-NL"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42810249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Sociale problematiek</a:t>
            </a:r>
          </a:p>
        </p:txBody>
      </p:sp>
      <p:sp>
        <p:nvSpPr>
          <p:cNvPr id="4" name="Rechthoek 3">
            <a:extLst>
              <a:ext uri="{FF2B5EF4-FFF2-40B4-BE49-F238E27FC236}">
                <a16:creationId xmlns:a16="http://schemas.microsoft.com/office/drawing/2014/main" id="{3FFF999B-2BB1-41D6-8F09-49C61E005452}"/>
              </a:ext>
            </a:extLst>
          </p:cNvPr>
          <p:cNvSpPr/>
          <p:nvPr/>
        </p:nvSpPr>
        <p:spPr>
          <a:xfrm>
            <a:off x="2339925" y="1908313"/>
            <a:ext cx="8140147" cy="4245969"/>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3" name="Tekstvak 2">
            <a:extLst>
              <a:ext uri="{FF2B5EF4-FFF2-40B4-BE49-F238E27FC236}">
                <a16:creationId xmlns:a16="http://schemas.microsoft.com/office/drawing/2014/main" id="{0EDF40D4-F16F-4E09-BBE8-91ED05E82BE4}"/>
              </a:ext>
            </a:extLst>
          </p:cNvPr>
          <p:cNvSpPr txBox="1"/>
          <p:nvPr/>
        </p:nvSpPr>
        <p:spPr>
          <a:xfrm>
            <a:off x="2405484" y="1676806"/>
            <a:ext cx="8009027" cy="3385542"/>
          </a:xfrm>
          <a:prstGeom prst="rect">
            <a:avLst/>
          </a:prstGeom>
          <a:noFill/>
        </p:spPr>
        <p:txBody>
          <a:bodyPr wrap="square" rtlCol="0">
            <a:spAutoFit/>
          </a:bodyPr>
          <a:lstStyle/>
          <a:p>
            <a:pPr lvl="0" defTabSz="457200"/>
            <a:endParaRPr lang="nl-NL" sz="2400" dirty="0">
              <a:solidFill>
                <a:srgbClr val="000000"/>
              </a:solidFill>
              <a:latin typeface="Gill Sans MT" panose="020B0502020104020203"/>
            </a:endParaRPr>
          </a:p>
          <a:p>
            <a:pPr lvl="0" defTabSz="457200"/>
            <a:r>
              <a:rPr lang="nl-NL" sz="2800" dirty="0">
                <a:solidFill>
                  <a:srgbClr val="000000"/>
                </a:solidFill>
              </a:rPr>
              <a:t>Vragen </a:t>
            </a:r>
            <a:r>
              <a:rPr lang="nl-NL" sz="2800" dirty="0" err="1">
                <a:solidFill>
                  <a:srgbClr val="000000"/>
                </a:solidFill>
              </a:rPr>
              <a:t>tbv</a:t>
            </a:r>
            <a:r>
              <a:rPr lang="nl-NL" sz="2800" dirty="0">
                <a:solidFill>
                  <a:srgbClr val="000000"/>
                </a:solidFill>
              </a:rPr>
              <a:t> het interview:</a:t>
            </a:r>
          </a:p>
          <a:p>
            <a:pPr lvl="0" defTabSz="457200"/>
            <a:endParaRPr lang="nl-NL" sz="2400" dirty="0">
              <a:solidFill>
                <a:srgbClr val="000000"/>
              </a:solidFill>
            </a:endParaRPr>
          </a:p>
          <a:p>
            <a:r>
              <a:rPr lang="nl-NL" sz="2400" dirty="0">
                <a:solidFill>
                  <a:srgbClr val="000000"/>
                </a:solidFill>
                <a:latin typeface="Arial" panose="020B0604020202020204" pitchFamily="34" charset="0"/>
              </a:rPr>
              <a:t>Je gaat iemand interviewen uit het werkveld. Dat betekent dat je iemand die binnen de maatschappelijke zorg met sociale problematiek te maken heeft, een paar vragen gaat stellen.</a:t>
            </a:r>
          </a:p>
          <a:p>
            <a:pPr lvl="0" defTabSz="457200"/>
            <a:endParaRPr lang="nl-NL" sz="2400" i="1" dirty="0">
              <a:solidFill>
                <a:srgbClr val="000000"/>
              </a:solidFill>
            </a:endParaRPr>
          </a:p>
          <a:p>
            <a:pPr lvl="0" defTabSz="457200"/>
            <a:endParaRPr kumimoji="0" lang="nl-NL"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38645241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Sociale problematiek</a:t>
            </a:r>
          </a:p>
        </p:txBody>
      </p:sp>
      <p:sp>
        <p:nvSpPr>
          <p:cNvPr id="4" name="Rechthoek 3">
            <a:extLst>
              <a:ext uri="{FF2B5EF4-FFF2-40B4-BE49-F238E27FC236}">
                <a16:creationId xmlns:a16="http://schemas.microsoft.com/office/drawing/2014/main" id="{3FFF999B-2BB1-41D6-8F09-49C61E005452}"/>
              </a:ext>
            </a:extLst>
          </p:cNvPr>
          <p:cNvSpPr/>
          <p:nvPr/>
        </p:nvSpPr>
        <p:spPr>
          <a:xfrm>
            <a:off x="2339925" y="1908313"/>
            <a:ext cx="8140147" cy="4245969"/>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3" name="Tekstvak 2">
            <a:extLst>
              <a:ext uri="{FF2B5EF4-FFF2-40B4-BE49-F238E27FC236}">
                <a16:creationId xmlns:a16="http://schemas.microsoft.com/office/drawing/2014/main" id="{0EDF40D4-F16F-4E09-BBE8-91ED05E82BE4}"/>
              </a:ext>
            </a:extLst>
          </p:cNvPr>
          <p:cNvSpPr txBox="1"/>
          <p:nvPr/>
        </p:nvSpPr>
        <p:spPr>
          <a:xfrm>
            <a:off x="2471045" y="2323920"/>
            <a:ext cx="8009027" cy="3477875"/>
          </a:xfrm>
          <a:prstGeom prst="rect">
            <a:avLst/>
          </a:prstGeom>
          <a:noFill/>
        </p:spPr>
        <p:txBody>
          <a:bodyPr wrap="square" rtlCol="0">
            <a:spAutoFit/>
          </a:bodyPr>
          <a:lstStyle/>
          <a:p>
            <a:pPr lvl="0"/>
            <a:r>
              <a:rPr lang="nl-NL" sz="2000" dirty="0">
                <a:solidFill>
                  <a:srgbClr val="000000"/>
                </a:solidFill>
                <a:latin typeface="Arial" panose="020B0604020202020204" pitchFamily="34" charset="0"/>
              </a:rPr>
              <a:t>1 Bedenk welke professional je hiervoor kunt benaderen.</a:t>
            </a:r>
          </a:p>
          <a:p>
            <a:pPr lvl="0"/>
            <a:r>
              <a:rPr lang="nl-NL" sz="2000" dirty="0">
                <a:solidFill>
                  <a:srgbClr val="000000"/>
                </a:solidFill>
                <a:latin typeface="Arial" panose="020B0604020202020204" pitchFamily="34" charset="0"/>
              </a:rPr>
              <a:t>2 Bedenk wat je precies wilt weten. Wat is het doel van je interview?</a:t>
            </a:r>
          </a:p>
          <a:p>
            <a:pPr lvl="0"/>
            <a:r>
              <a:rPr lang="nl-NL" sz="2000" dirty="0">
                <a:solidFill>
                  <a:srgbClr val="000000"/>
                </a:solidFill>
                <a:latin typeface="Arial" panose="020B0604020202020204" pitchFamily="34" charset="0"/>
              </a:rPr>
              <a:t>3 Bedenk een aantal vragen die je kunt stellen. De vragen gaan over:</a:t>
            </a:r>
          </a:p>
          <a:p>
            <a:pPr lvl="0"/>
            <a:r>
              <a:rPr lang="nl-NL" sz="2000" dirty="0">
                <a:solidFill>
                  <a:srgbClr val="000000"/>
                </a:solidFill>
                <a:latin typeface="Arial" panose="020B0604020202020204" pitchFamily="34" charset="0"/>
              </a:rPr>
              <a:t>4 de sociale problemen waarmee de professional te maken krijgt</a:t>
            </a:r>
          </a:p>
          <a:p>
            <a:pPr lvl="0"/>
            <a:r>
              <a:rPr lang="nl-NL" sz="2000" dirty="0">
                <a:solidFill>
                  <a:srgbClr val="000000"/>
                </a:solidFill>
                <a:latin typeface="Arial" panose="020B0604020202020204" pitchFamily="34" charset="0"/>
              </a:rPr>
              <a:t>5 de organisaties waarmee de professional samenwerkt</a:t>
            </a:r>
          </a:p>
          <a:p>
            <a:pPr lvl="0"/>
            <a:r>
              <a:rPr lang="nl-NL" sz="2000" dirty="0">
                <a:solidFill>
                  <a:srgbClr val="000000"/>
                </a:solidFill>
                <a:latin typeface="Arial" panose="020B0604020202020204" pitchFamily="34" charset="0"/>
              </a:rPr>
              <a:t>6 Zorg dat je genoeg vragen hebt. Bedenk ook of de vragen goed zijn. Kijk nog eens naar het doel van je interview.</a:t>
            </a:r>
          </a:p>
          <a:p>
            <a:pPr lvl="0"/>
            <a:r>
              <a:rPr lang="nl-NL" sz="2000" dirty="0">
                <a:solidFill>
                  <a:srgbClr val="000000"/>
                </a:solidFill>
                <a:latin typeface="Arial" panose="020B0604020202020204" pitchFamily="34" charset="0"/>
              </a:rPr>
              <a:t>7 Houd het interview. Bedenk of je het interview wilt opnemen of niet. Vraag altijd toestemming voor het opnemen van het gesprek.</a:t>
            </a:r>
          </a:p>
          <a:p>
            <a:pPr lvl="0"/>
            <a:r>
              <a:rPr lang="nl-NL" sz="2000" dirty="0">
                <a:solidFill>
                  <a:srgbClr val="000000"/>
                </a:solidFill>
                <a:latin typeface="Arial" panose="020B0604020202020204" pitchFamily="34" charset="0"/>
              </a:rPr>
              <a:t>8 Werk de uitkomsten van het interview uit in een artikel. Probeer de antwoorden van de professional te verwoorden zoals ze zijn gezegd.</a:t>
            </a:r>
          </a:p>
        </p:txBody>
      </p:sp>
    </p:spTree>
    <p:extLst>
      <p:ext uri="{BB962C8B-B14F-4D97-AF65-F5344CB8AC3E}">
        <p14:creationId xmlns:p14="http://schemas.microsoft.com/office/powerpoint/2010/main" val="3764453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Sociale problematiek</a:t>
            </a:r>
          </a:p>
        </p:txBody>
      </p:sp>
      <p:sp>
        <p:nvSpPr>
          <p:cNvPr id="4" name="Rechthoek 3">
            <a:extLst>
              <a:ext uri="{FF2B5EF4-FFF2-40B4-BE49-F238E27FC236}">
                <a16:creationId xmlns:a16="http://schemas.microsoft.com/office/drawing/2014/main" id="{3FFF999B-2BB1-41D6-8F09-49C61E005452}"/>
              </a:ext>
            </a:extLst>
          </p:cNvPr>
          <p:cNvSpPr/>
          <p:nvPr/>
        </p:nvSpPr>
        <p:spPr>
          <a:xfrm>
            <a:off x="2025926" y="1908313"/>
            <a:ext cx="8140147" cy="4245969"/>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3" name="Tekstvak 2">
            <a:extLst>
              <a:ext uri="{FF2B5EF4-FFF2-40B4-BE49-F238E27FC236}">
                <a16:creationId xmlns:a16="http://schemas.microsoft.com/office/drawing/2014/main" id="{0EDF40D4-F16F-4E09-BBE8-91ED05E82BE4}"/>
              </a:ext>
            </a:extLst>
          </p:cNvPr>
          <p:cNvSpPr txBox="1"/>
          <p:nvPr/>
        </p:nvSpPr>
        <p:spPr>
          <a:xfrm>
            <a:off x="2339925" y="1999298"/>
            <a:ext cx="7512148" cy="415498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nl-NL" sz="2400" dirty="0">
                <a:solidFill>
                  <a:srgbClr val="000000"/>
                </a:solidFill>
                <a:latin typeface="Gill Sans MT" panose="020B0502020104020203"/>
              </a:rPr>
              <a:t>Planning van deze les: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NL" sz="240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nl-NL" sz="2400" dirty="0">
                <a:solidFill>
                  <a:srgbClr val="000000"/>
                </a:solidFill>
                <a:latin typeface="Gill Sans MT" panose="020B0502020104020203"/>
              </a:rPr>
              <a:t>-Welkom + A&amp;A</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NL" sz="240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nl-NL" sz="2400" dirty="0">
                <a:solidFill>
                  <a:srgbClr val="000000"/>
                </a:solidFill>
                <a:latin typeface="Gill Sans MT" panose="020B0502020104020203"/>
              </a:rPr>
              <a:t>-Terugblik naar de vorige les (sociale problematiek)</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NL" sz="240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nl-NL" sz="2400" dirty="0">
                <a:solidFill>
                  <a:srgbClr val="000000"/>
                </a:solidFill>
                <a:latin typeface="Gill Sans MT" panose="020B0502020104020203"/>
              </a:rPr>
              <a:t>-Theorie over armoede (+- 30 min)</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NL" sz="240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nl-NL" sz="2400" dirty="0">
                <a:solidFill>
                  <a:srgbClr val="000000"/>
                </a:solidFill>
                <a:latin typeface="Gill Sans MT" panose="020B0502020104020203"/>
              </a:rPr>
              <a:t>-Opdrachten (individueel +- 20 minuten)</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NL" sz="240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nl-NL" sz="2400" dirty="0">
                <a:solidFill>
                  <a:srgbClr val="000000"/>
                </a:solidFill>
                <a:latin typeface="Gill Sans MT" panose="020B0502020104020203"/>
              </a:rPr>
              <a:t>-Groepsopdracht Vaktijdschrift (+- 20 minuten)</a:t>
            </a:r>
            <a:endParaRPr kumimoji="0" lang="nl-NL" sz="240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4273536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Sociale problematiek</a:t>
            </a:r>
          </a:p>
        </p:txBody>
      </p:sp>
      <p:sp>
        <p:nvSpPr>
          <p:cNvPr id="4" name="Rechthoek 3">
            <a:extLst>
              <a:ext uri="{FF2B5EF4-FFF2-40B4-BE49-F238E27FC236}">
                <a16:creationId xmlns:a16="http://schemas.microsoft.com/office/drawing/2014/main" id="{3FFF999B-2BB1-41D6-8F09-49C61E005452}"/>
              </a:ext>
            </a:extLst>
          </p:cNvPr>
          <p:cNvSpPr/>
          <p:nvPr/>
        </p:nvSpPr>
        <p:spPr>
          <a:xfrm>
            <a:off x="2025926" y="1908313"/>
            <a:ext cx="8140147" cy="4245969"/>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3" name="Tekstvak 2">
            <a:extLst>
              <a:ext uri="{FF2B5EF4-FFF2-40B4-BE49-F238E27FC236}">
                <a16:creationId xmlns:a16="http://schemas.microsoft.com/office/drawing/2014/main" id="{0EDF40D4-F16F-4E09-BBE8-91ED05E82BE4}"/>
              </a:ext>
            </a:extLst>
          </p:cNvPr>
          <p:cNvSpPr txBox="1"/>
          <p:nvPr/>
        </p:nvSpPr>
        <p:spPr>
          <a:xfrm>
            <a:off x="2339925" y="3429000"/>
            <a:ext cx="7512148" cy="160043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nl-NL" sz="2800" b="1" dirty="0">
                <a:solidFill>
                  <a:srgbClr val="000000"/>
                </a:solidFill>
                <a:latin typeface="Gill Sans MT" panose="020B0502020104020203"/>
              </a:rPr>
              <a:t>Wat is de definitie</a:t>
            </a:r>
            <a:r>
              <a:rPr kumimoji="0" lang="nl-NL" sz="2800" b="1" i="0" u="none" strike="noStrike" kern="1200" cap="none" spc="0" normalizeH="0" baseline="0" noProof="0" dirty="0">
                <a:ln>
                  <a:noFill/>
                </a:ln>
                <a:solidFill>
                  <a:srgbClr val="000000"/>
                </a:solidFill>
                <a:effectLst/>
                <a:uLnTx/>
                <a:uFillTx/>
                <a:latin typeface="Gill Sans MT" panose="020B0502020104020203"/>
                <a:ea typeface="+mn-ea"/>
                <a:cs typeface="+mn-cs"/>
              </a:rPr>
              <a:t> van armoede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NL" sz="2800" b="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NL" sz="2800" b="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l-NL" sz="1400" b="0" i="0" u="none" strike="noStrike" kern="1200" cap="none" spc="0" normalizeH="0" baseline="0" noProof="0" dirty="0">
                <a:ln>
                  <a:noFill/>
                </a:ln>
                <a:solidFill>
                  <a:srgbClr val="000000"/>
                </a:solidFill>
                <a:effectLst/>
                <a:uLnTx/>
                <a:uFillTx/>
                <a:latin typeface="Gill Sans MT" panose="020B0502020104020203"/>
                <a:ea typeface="+mn-ea"/>
                <a:cs typeface="+mn-cs"/>
              </a:rPr>
              <a:t>MZ 2 thema 6.1 </a:t>
            </a:r>
            <a:r>
              <a:rPr kumimoji="0" lang="nl-NL" sz="1400" b="0" i="0" u="none" strike="noStrike" kern="1200" cap="none" spc="0" normalizeH="0" baseline="0" noProof="0" dirty="0" err="1">
                <a:ln>
                  <a:noFill/>
                </a:ln>
                <a:solidFill>
                  <a:srgbClr val="000000"/>
                </a:solidFill>
                <a:effectLst/>
                <a:uLnTx/>
                <a:uFillTx/>
                <a:latin typeface="Gill Sans MT" panose="020B0502020104020203"/>
                <a:ea typeface="+mn-ea"/>
                <a:cs typeface="+mn-cs"/>
              </a:rPr>
              <a:t>blz</a:t>
            </a:r>
            <a:r>
              <a:rPr kumimoji="0" lang="nl-NL" sz="1400" b="0" i="0" u="none" strike="noStrike" kern="1200" cap="none" spc="0" normalizeH="0" baseline="0" noProof="0" dirty="0">
                <a:ln>
                  <a:noFill/>
                </a:ln>
                <a:solidFill>
                  <a:srgbClr val="000000"/>
                </a:solidFill>
                <a:effectLst/>
                <a:uLnTx/>
                <a:uFillTx/>
                <a:latin typeface="Gill Sans MT" panose="020B0502020104020203"/>
                <a:ea typeface="+mn-ea"/>
                <a:cs typeface="+mn-cs"/>
              </a:rPr>
              <a:t> 116</a:t>
            </a:r>
          </a:p>
        </p:txBody>
      </p:sp>
    </p:spTree>
    <p:extLst>
      <p:ext uri="{BB962C8B-B14F-4D97-AF65-F5344CB8AC3E}">
        <p14:creationId xmlns:p14="http://schemas.microsoft.com/office/powerpoint/2010/main" val="4111577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Sociale problematiek</a:t>
            </a:r>
          </a:p>
        </p:txBody>
      </p:sp>
      <p:sp>
        <p:nvSpPr>
          <p:cNvPr id="4" name="Rechthoek 3">
            <a:extLst>
              <a:ext uri="{FF2B5EF4-FFF2-40B4-BE49-F238E27FC236}">
                <a16:creationId xmlns:a16="http://schemas.microsoft.com/office/drawing/2014/main" id="{3FFF999B-2BB1-41D6-8F09-49C61E005452}"/>
              </a:ext>
            </a:extLst>
          </p:cNvPr>
          <p:cNvSpPr/>
          <p:nvPr/>
        </p:nvSpPr>
        <p:spPr>
          <a:xfrm>
            <a:off x="2025926" y="1908313"/>
            <a:ext cx="8140147" cy="4245969"/>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3" name="Tekstvak 2">
            <a:extLst>
              <a:ext uri="{FF2B5EF4-FFF2-40B4-BE49-F238E27FC236}">
                <a16:creationId xmlns:a16="http://schemas.microsoft.com/office/drawing/2014/main" id="{0EDF40D4-F16F-4E09-BBE8-91ED05E82BE4}"/>
              </a:ext>
            </a:extLst>
          </p:cNvPr>
          <p:cNvSpPr txBox="1"/>
          <p:nvPr/>
        </p:nvSpPr>
        <p:spPr>
          <a:xfrm>
            <a:off x="2339925" y="3429000"/>
            <a:ext cx="7512148" cy="203132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nl-NL" sz="2800" b="1" dirty="0">
                <a:solidFill>
                  <a:srgbClr val="000000"/>
                </a:solidFill>
                <a:latin typeface="Gill Sans MT" panose="020B0502020104020203"/>
              </a:rPr>
              <a:t>Wat is de definitie</a:t>
            </a:r>
            <a:r>
              <a:rPr kumimoji="0" lang="nl-NL" sz="2800" b="1" i="0" u="none" strike="noStrike" kern="1200" cap="none" spc="0" normalizeH="0" baseline="0" noProof="0" dirty="0">
                <a:ln>
                  <a:noFill/>
                </a:ln>
                <a:solidFill>
                  <a:srgbClr val="000000"/>
                </a:solidFill>
                <a:effectLst/>
                <a:uLnTx/>
                <a:uFillTx/>
                <a:latin typeface="Gill Sans MT" panose="020B0502020104020203"/>
                <a:ea typeface="+mn-ea"/>
                <a:cs typeface="+mn-cs"/>
              </a:rPr>
              <a:t> van sociale problematiek ook alweer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NL" sz="2800" b="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NL" sz="2800" b="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l-NL" sz="1400" b="0" i="0" u="none" strike="noStrike" kern="1200" cap="none" spc="0" normalizeH="0" baseline="0" noProof="0" dirty="0">
                <a:ln>
                  <a:noFill/>
                </a:ln>
                <a:solidFill>
                  <a:srgbClr val="000000"/>
                </a:solidFill>
                <a:effectLst/>
                <a:uLnTx/>
                <a:uFillTx/>
                <a:latin typeface="Gill Sans MT" panose="020B0502020104020203"/>
                <a:ea typeface="+mn-ea"/>
                <a:cs typeface="+mn-cs"/>
              </a:rPr>
              <a:t>MZ 2 thema 6 </a:t>
            </a:r>
          </a:p>
        </p:txBody>
      </p:sp>
    </p:spTree>
    <p:extLst>
      <p:ext uri="{BB962C8B-B14F-4D97-AF65-F5344CB8AC3E}">
        <p14:creationId xmlns:p14="http://schemas.microsoft.com/office/powerpoint/2010/main" val="787974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Sociale problematiek</a:t>
            </a:r>
          </a:p>
        </p:txBody>
      </p:sp>
      <p:sp>
        <p:nvSpPr>
          <p:cNvPr id="4" name="Rechthoek 3">
            <a:extLst>
              <a:ext uri="{FF2B5EF4-FFF2-40B4-BE49-F238E27FC236}">
                <a16:creationId xmlns:a16="http://schemas.microsoft.com/office/drawing/2014/main" id="{3FFF999B-2BB1-41D6-8F09-49C61E005452}"/>
              </a:ext>
            </a:extLst>
          </p:cNvPr>
          <p:cNvSpPr/>
          <p:nvPr/>
        </p:nvSpPr>
        <p:spPr>
          <a:xfrm>
            <a:off x="2025926" y="1908313"/>
            <a:ext cx="8140147" cy="4245969"/>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 name="Tekstvak 2">
            <a:extLst>
              <a:ext uri="{FF2B5EF4-FFF2-40B4-BE49-F238E27FC236}">
                <a16:creationId xmlns:a16="http://schemas.microsoft.com/office/drawing/2014/main" id="{0EDF40D4-F16F-4E09-BBE8-91ED05E82BE4}"/>
              </a:ext>
            </a:extLst>
          </p:cNvPr>
          <p:cNvSpPr txBox="1"/>
          <p:nvPr/>
        </p:nvSpPr>
        <p:spPr>
          <a:xfrm>
            <a:off x="2321169" y="2584747"/>
            <a:ext cx="7512148" cy="2893100"/>
          </a:xfrm>
          <a:prstGeom prst="rect">
            <a:avLst/>
          </a:prstGeom>
          <a:noFill/>
        </p:spPr>
        <p:txBody>
          <a:bodyPr wrap="square" rtlCol="0">
            <a:spAutoFit/>
          </a:bodyPr>
          <a:lstStyle/>
          <a:p>
            <a:r>
              <a:rPr lang="nl-NL" sz="2800" b="1" dirty="0">
                <a:solidFill>
                  <a:schemeClr val="bg1"/>
                </a:solidFill>
              </a:rPr>
              <a:t>Definitie :</a:t>
            </a:r>
          </a:p>
          <a:p>
            <a:endParaRPr lang="nl-NL" sz="2800" dirty="0">
              <a:solidFill>
                <a:schemeClr val="bg1"/>
              </a:solidFill>
            </a:endParaRPr>
          </a:p>
          <a:p>
            <a:r>
              <a:rPr lang="nl-NL" sz="2800" dirty="0">
                <a:solidFill>
                  <a:schemeClr val="bg1"/>
                </a:solidFill>
              </a:rPr>
              <a:t>Sociale problematiek is gedrag van een persoon dat door grote groepen mensen als een probleem wordt gezien.</a:t>
            </a:r>
          </a:p>
          <a:p>
            <a:endParaRPr lang="nl-NL" sz="2800" dirty="0">
              <a:solidFill>
                <a:schemeClr val="bg1"/>
              </a:solidFill>
            </a:endParaRPr>
          </a:p>
          <a:p>
            <a:r>
              <a:rPr lang="nl-NL" sz="1400" dirty="0">
                <a:solidFill>
                  <a:schemeClr val="bg1"/>
                </a:solidFill>
              </a:rPr>
              <a:t>MZ 2 thema 6.1 </a:t>
            </a:r>
            <a:r>
              <a:rPr lang="nl-NL" sz="1400" dirty="0" err="1">
                <a:solidFill>
                  <a:schemeClr val="bg1"/>
                </a:solidFill>
              </a:rPr>
              <a:t>blz</a:t>
            </a:r>
            <a:r>
              <a:rPr lang="nl-NL" sz="1400" dirty="0">
                <a:solidFill>
                  <a:schemeClr val="bg1"/>
                </a:solidFill>
              </a:rPr>
              <a:t> 114</a:t>
            </a:r>
          </a:p>
        </p:txBody>
      </p:sp>
    </p:spTree>
    <p:extLst>
      <p:ext uri="{BB962C8B-B14F-4D97-AF65-F5344CB8AC3E}">
        <p14:creationId xmlns:p14="http://schemas.microsoft.com/office/powerpoint/2010/main" val="1695141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Sociale problematiek</a:t>
            </a:r>
          </a:p>
        </p:txBody>
      </p:sp>
      <p:sp>
        <p:nvSpPr>
          <p:cNvPr id="4" name="Rechthoek 3">
            <a:extLst>
              <a:ext uri="{FF2B5EF4-FFF2-40B4-BE49-F238E27FC236}">
                <a16:creationId xmlns:a16="http://schemas.microsoft.com/office/drawing/2014/main" id="{3FFF999B-2BB1-41D6-8F09-49C61E005452}"/>
              </a:ext>
            </a:extLst>
          </p:cNvPr>
          <p:cNvSpPr/>
          <p:nvPr/>
        </p:nvSpPr>
        <p:spPr>
          <a:xfrm>
            <a:off x="2025926" y="1908313"/>
            <a:ext cx="8140147" cy="4245969"/>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3" name="Tekstvak 2">
            <a:extLst>
              <a:ext uri="{FF2B5EF4-FFF2-40B4-BE49-F238E27FC236}">
                <a16:creationId xmlns:a16="http://schemas.microsoft.com/office/drawing/2014/main" id="{0EDF40D4-F16F-4E09-BBE8-91ED05E82BE4}"/>
              </a:ext>
            </a:extLst>
          </p:cNvPr>
          <p:cNvSpPr txBox="1"/>
          <p:nvPr/>
        </p:nvSpPr>
        <p:spPr>
          <a:xfrm>
            <a:off x="2321169" y="2584747"/>
            <a:ext cx="7512148" cy="246221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000000"/>
                </a:solidFill>
                <a:effectLst/>
                <a:uLnTx/>
                <a:uFillTx/>
                <a:latin typeface="Gill Sans MT" panose="020B0502020104020203"/>
                <a:ea typeface="+mn-ea"/>
                <a:cs typeface="+mn-cs"/>
              </a:rPr>
              <a:t>Definitie (</a:t>
            </a:r>
            <a:r>
              <a:rPr kumimoji="0" lang="nl-NL" sz="2800" b="1" i="0" u="none" strike="noStrike" kern="1200" cap="none" spc="0" normalizeH="0" baseline="0" noProof="0" dirty="0" err="1">
                <a:ln>
                  <a:noFill/>
                </a:ln>
                <a:solidFill>
                  <a:srgbClr val="000000"/>
                </a:solidFill>
                <a:effectLst/>
                <a:uLnTx/>
                <a:uFillTx/>
                <a:latin typeface="Gill Sans MT" panose="020B0502020104020203"/>
                <a:ea typeface="+mn-ea"/>
                <a:cs typeface="+mn-cs"/>
              </a:rPr>
              <a:t>Angerenstein</a:t>
            </a:r>
            <a:r>
              <a:rPr kumimoji="0" lang="nl-NL" sz="2800" b="1" i="0" u="none" strike="noStrike" kern="1200" cap="none" spc="0" normalizeH="0" baseline="0" noProof="0" dirty="0">
                <a:ln>
                  <a:noFill/>
                </a:ln>
                <a:solidFill>
                  <a:srgbClr val="000000"/>
                </a:solidFill>
                <a:effectLst/>
                <a:uLnTx/>
                <a:uFillTx/>
                <a:latin typeface="Gill Sans MT" panose="020B0502020104020203"/>
                <a:ea typeface="+mn-ea"/>
                <a:cs typeface="+mn-cs"/>
              </a:rPr>
              <a:t>) armoede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NL" sz="2800" b="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l-NL" sz="2800" b="0" i="0" u="none" strike="noStrike" kern="1200" cap="none" spc="0" normalizeH="0" baseline="0" noProof="0" dirty="0">
                <a:ln>
                  <a:noFill/>
                </a:ln>
                <a:solidFill>
                  <a:srgbClr val="000000"/>
                </a:solidFill>
                <a:effectLst/>
                <a:uLnTx/>
                <a:uFillTx/>
                <a:latin typeface="Gill Sans MT" panose="020B0502020104020203"/>
                <a:ea typeface="+mn-ea"/>
                <a:cs typeface="+mn-cs"/>
              </a:rPr>
              <a:t>Is een situatie waarin men te weinig geld heeft om deel te nemen aan de samenleving.</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NL" sz="2800" b="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l-NL" sz="1400" b="0" i="0" u="none" strike="noStrike" kern="1200" cap="none" spc="0" normalizeH="0" baseline="0" noProof="0" dirty="0">
                <a:ln>
                  <a:noFill/>
                </a:ln>
                <a:solidFill>
                  <a:srgbClr val="000000"/>
                </a:solidFill>
                <a:effectLst/>
                <a:uLnTx/>
                <a:uFillTx/>
                <a:latin typeface="Gill Sans MT" panose="020B0502020104020203"/>
                <a:ea typeface="+mn-ea"/>
                <a:cs typeface="+mn-cs"/>
              </a:rPr>
              <a:t>MZ 2 thema 6.1 </a:t>
            </a:r>
            <a:r>
              <a:rPr kumimoji="0" lang="nl-NL" sz="1400" b="0" i="0" u="none" strike="noStrike" kern="1200" cap="none" spc="0" normalizeH="0" baseline="0" noProof="0" dirty="0" err="1">
                <a:ln>
                  <a:noFill/>
                </a:ln>
                <a:solidFill>
                  <a:srgbClr val="000000"/>
                </a:solidFill>
                <a:effectLst/>
                <a:uLnTx/>
                <a:uFillTx/>
                <a:latin typeface="Gill Sans MT" panose="020B0502020104020203"/>
                <a:ea typeface="+mn-ea"/>
                <a:cs typeface="+mn-cs"/>
              </a:rPr>
              <a:t>blz</a:t>
            </a:r>
            <a:r>
              <a:rPr kumimoji="0" lang="nl-NL" sz="1400" b="0" i="0" u="none" strike="noStrike" kern="1200" cap="none" spc="0" normalizeH="0" baseline="0" noProof="0" dirty="0">
                <a:ln>
                  <a:noFill/>
                </a:ln>
                <a:solidFill>
                  <a:srgbClr val="000000"/>
                </a:solidFill>
                <a:effectLst/>
                <a:uLnTx/>
                <a:uFillTx/>
                <a:latin typeface="Gill Sans MT" panose="020B0502020104020203"/>
                <a:ea typeface="+mn-ea"/>
                <a:cs typeface="+mn-cs"/>
              </a:rPr>
              <a:t> 116</a:t>
            </a:r>
          </a:p>
        </p:txBody>
      </p:sp>
    </p:spTree>
    <p:extLst>
      <p:ext uri="{BB962C8B-B14F-4D97-AF65-F5344CB8AC3E}">
        <p14:creationId xmlns:p14="http://schemas.microsoft.com/office/powerpoint/2010/main" val="1012239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Sociale problematiek</a:t>
            </a:r>
          </a:p>
        </p:txBody>
      </p:sp>
      <p:sp>
        <p:nvSpPr>
          <p:cNvPr id="4" name="Rechthoek 3">
            <a:extLst>
              <a:ext uri="{FF2B5EF4-FFF2-40B4-BE49-F238E27FC236}">
                <a16:creationId xmlns:a16="http://schemas.microsoft.com/office/drawing/2014/main" id="{3FFF999B-2BB1-41D6-8F09-49C61E005452}"/>
              </a:ext>
            </a:extLst>
          </p:cNvPr>
          <p:cNvSpPr/>
          <p:nvPr/>
        </p:nvSpPr>
        <p:spPr>
          <a:xfrm>
            <a:off x="1880154" y="2054087"/>
            <a:ext cx="8140147" cy="4245969"/>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3" name="Tekstvak 2">
            <a:extLst>
              <a:ext uri="{FF2B5EF4-FFF2-40B4-BE49-F238E27FC236}">
                <a16:creationId xmlns:a16="http://schemas.microsoft.com/office/drawing/2014/main" id="{0EDF40D4-F16F-4E09-BBE8-91ED05E82BE4}"/>
              </a:ext>
            </a:extLst>
          </p:cNvPr>
          <p:cNvSpPr txBox="1"/>
          <p:nvPr/>
        </p:nvSpPr>
        <p:spPr>
          <a:xfrm>
            <a:off x="2339926" y="3322982"/>
            <a:ext cx="7512148" cy="95410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l-NL" sz="2800" i="0" u="none" strike="noStrike" kern="1200" cap="none" spc="0" normalizeH="0" baseline="0" noProof="0" dirty="0">
                <a:ln>
                  <a:noFill/>
                </a:ln>
                <a:solidFill>
                  <a:srgbClr val="000000"/>
                </a:solidFill>
                <a:effectLst/>
                <a:uLnTx/>
                <a:uFillTx/>
                <a:latin typeface="Gill Sans MT" panose="020B0502020104020203"/>
                <a:ea typeface="+mn-ea"/>
                <a:cs typeface="+mn-cs"/>
              </a:rPr>
              <a:t>Hoeveel mensen in Nederlandse leven in armoede?</a:t>
            </a:r>
            <a:endParaRPr kumimoji="0" lang="nl-NL" sz="140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3419874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Sociale problematiek</a:t>
            </a:r>
          </a:p>
        </p:txBody>
      </p:sp>
      <p:sp>
        <p:nvSpPr>
          <p:cNvPr id="4" name="Rechthoek 3">
            <a:extLst>
              <a:ext uri="{FF2B5EF4-FFF2-40B4-BE49-F238E27FC236}">
                <a16:creationId xmlns:a16="http://schemas.microsoft.com/office/drawing/2014/main" id="{3FFF999B-2BB1-41D6-8F09-49C61E005452}"/>
              </a:ext>
            </a:extLst>
          </p:cNvPr>
          <p:cNvSpPr/>
          <p:nvPr/>
        </p:nvSpPr>
        <p:spPr>
          <a:xfrm>
            <a:off x="2339925" y="1908313"/>
            <a:ext cx="8140147" cy="4245969"/>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3" name="Tekstvak 2">
            <a:extLst>
              <a:ext uri="{FF2B5EF4-FFF2-40B4-BE49-F238E27FC236}">
                <a16:creationId xmlns:a16="http://schemas.microsoft.com/office/drawing/2014/main" id="{0EDF40D4-F16F-4E09-BBE8-91ED05E82BE4}"/>
              </a:ext>
            </a:extLst>
          </p:cNvPr>
          <p:cNvSpPr txBox="1"/>
          <p:nvPr/>
        </p:nvSpPr>
        <p:spPr>
          <a:xfrm>
            <a:off x="2729385" y="3429000"/>
            <a:ext cx="7512148" cy="206210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l-NL" sz="2800" i="0" u="none" strike="noStrike" kern="1200" cap="none" spc="0" normalizeH="0" baseline="0" noProof="0" dirty="0">
                <a:ln>
                  <a:noFill/>
                </a:ln>
                <a:solidFill>
                  <a:srgbClr val="000000"/>
                </a:solidFill>
                <a:effectLst/>
                <a:uLnTx/>
                <a:uFillTx/>
                <a:latin typeface="Gill Sans MT" panose="020B0502020104020203"/>
                <a:ea typeface="+mn-ea"/>
                <a:cs typeface="+mn-cs"/>
              </a:rPr>
              <a:t>Volgens het Sociaal Cultureel Planbureau leven in Nederland meer dan </a:t>
            </a:r>
            <a:r>
              <a:rPr kumimoji="0" lang="nl-NL" sz="2800" i="0" u="none" strike="noStrike" kern="1200" cap="none" spc="0" normalizeH="0" baseline="0" noProof="0" dirty="0">
                <a:ln>
                  <a:noFill/>
                </a:ln>
                <a:solidFill>
                  <a:srgbClr val="FF0000"/>
                </a:solidFill>
                <a:effectLst/>
                <a:uLnTx/>
                <a:uFillTx/>
                <a:latin typeface="Gill Sans MT" panose="020B0502020104020203"/>
                <a:ea typeface="+mn-ea"/>
                <a:cs typeface="+mn-cs"/>
              </a:rPr>
              <a:t>1 miljoen </a:t>
            </a:r>
            <a:r>
              <a:rPr kumimoji="0" lang="nl-NL" sz="2800" i="0" u="none" strike="noStrike" kern="1200" cap="none" spc="0" normalizeH="0" baseline="0" noProof="0" dirty="0">
                <a:ln>
                  <a:noFill/>
                </a:ln>
                <a:solidFill>
                  <a:srgbClr val="000000"/>
                </a:solidFill>
                <a:effectLst/>
                <a:uLnTx/>
                <a:uFillTx/>
                <a:latin typeface="Gill Sans MT" panose="020B0502020104020203"/>
                <a:ea typeface="+mn-ea"/>
                <a:cs typeface="+mn-cs"/>
              </a:rPr>
              <a:t>mensen in armoede.</a:t>
            </a:r>
          </a:p>
          <a:p>
            <a:pPr marL="0" marR="0" lvl="0" indent="0" algn="l" defTabSz="457200" rtl="0" eaLnBrk="1" fontAlgn="auto" latinLnBrk="0" hangingPunct="1">
              <a:lnSpc>
                <a:spcPct val="100000"/>
              </a:lnSpc>
              <a:spcBef>
                <a:spcPts val="0"/>
              </a:spcBef>
              <a:spcAft>
                <a:spcPts val="0"/>
              </a:spcAft>
              <a:buClrTx/>
              <a:buSzTx/>
              <a:buFontTx/>
              <a:buNone/>
              <a:tabLst/>
              <a:defRPr/>
            </a:pPr>
            <a:endParaRPr lang="nl-NL" sz="2800" dirty="0">
              <a:solidFill>
                <a:srgbClr val="000000"/>
              </a:solidFill>
              <a:latin typeface="Gill Sans MT" panose="020B0502020104020203"/>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l-NL" sz="1600" i="0" u="none" strike="noStrike" kern="1200" cap="none" spc="0" normalizeH="0" baseline="0" noProof="0" dirty="0">
                <a:ln>
                  <a:noFill/>
                </a:ln>
                <a:solidFill>
                  <a:srgbClr val="000000"/>
                </a:solidFill>
                <a:effectLst/>
                <a:uLnTx/>
                <a:uFillTx/>
                <a:latin typeface="Gill Sans MT" panose="020B0502020104020203"/>
                <a:ea typeface="+mn-ea"/>
                <a:cs typeface="+mn-cs"/>
              </a:rPr>
              <a:t>SCP cijfers uit 2016 </a:t>
            </a:r>
          </a:p>
        </p:txBody>
      </p:sp>
    </p:spTree>
    <p:extLst>
      <p:ext uri="{BB962C8B-B14F-4D97-AF65-F5344CB8AC3E}">
        <p14:creationId xmlns:p14="http://schemas.microsoft.com/office/powerpoint/2010/main" val="1204323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Sociale problematiek</a:t>
            </a:r>
          </a:p>
        </p:txBody>
      </p:sp>
      <p:sp>
        <p:nvSpPr>
          <p:cNvPr id="4" name="Rechthoek 3">
            <a:extLst>
              <a:ext uri="{FF2B5EF4-FFF2-40B4-BE49-F238E27FC236}">
                <a16:creationId xmlns:a16="http://schemas.microsoft.com/office/drawing/2014/main" id="{3FFF999B-2BB1-41D6-8F09-49C61E005452}"/>
              </a:ext>
            </a:extLst>
          </p:cNvPr>
          <p:cNvSpPr/>
          <p:nvPr/>
        </p:nvSpPr>
        <p:spPr>
          <a:xfrm>
            <a:off x="2339925" y="1908313"/>
            <a:ext cx="8140147" cy="4245969"/>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3" name="Tekstvak 2">
            <a:extLst>
              <a:ext uri="{FF2B5EF4-FFF2-40B4-BE49-F238E27FC236}">
                <a16:creationId xmlns:a16="http://schemas.microsoft.com/office/drawing/2014/main" id="{0EDF40D4-F16F-4E09-BBE8-91ED05E82BE4}"/>
              </a:ext>
            </a:extLst>
          </p:cNvPr>
          <p:cNvSpPr txBox="1"/>
          <p:nvPr/>
        </p:nvSpPr>
        <p:spPr>
          <a:xfrm>
            <a:off x="2653926" y="3429000"/>
            <a:ext cx="7512148" cy="954107"/>
          </a:xfrm>
          <a:prstGeom prst="rect">
            <a:avLst/>
          </a:prstGeom>
          <a:noFill/>
        </p:spPr>
        <p:txBody>
          <a:bodyPr wrap="square" rtlCol="0">
            <a:spAutoFit/>
          </a:bodyPr>
          <a:lstStyle/>
          <a:p>
            <a:pPr lvl="0" defTabSz="457200"/>
            <a:r>
              <a:rPr lang="nl-NL" sz="2800" dirty="0">
                <a:solidFill>
                  <a:srgbClr val="000000"/>
                </a:solidFill>
              </a:rPr>
              <a:t>Welke twee perspectieven op armoede bestaan er?</a:t>
            </a:r>
          </a:p>
        </p:txBody>
      </p:sp>
    </p:spTree>
    <p:extLst>
      <p:ext uri="{BB962C8B-B14F-4D97-AF65-F5344CB8AC3E}">
        <p14:creationId xmlns:p14="http://schemas.microsoft.com/office/powerpoint/2010/main" val="3257042165"/>
      </p:ext>
    </p:extLst>
  </p:cSld>
  <p:clrMapOvr>
    <a:masterClrMapping/>
  </p:clrMapOvr>
</p:sld>
</file>

<file path=ppt/theme/theme1.xml><?xml version="1.0" encoding="utf-8"?>
<a:theme xmlns:a="http://schemas.openxmlformats.org/drawingml/2006/main" name="Pakket">
  <a:themeElements>
    <a:clrScheme name="Parcel">
      <a:dk1>
        <a:srgbClr val="000000"/>
      </a:dk1>
      <a:lt1>
        <a:srgbClr val="FFFFFF"/>
      </a:lt1>
      <a:dk2>
        <a:srgbClr val="635D4D"/>
      </a:dk2>
      <a:lt2>
        <a:srgbClr val="D8D6BA"/>
      </a:lt2>
      <a:accent1>
        <a:srgbClr val="9CBEBD"/>
      </a:accent1>
      <a:accent2>
        <a:srgbClr val="D2CB6C"/>
      </a:accent2>
      <a:accent3>
        <a:srgbClr val="9D9A93"/>
      </a:accent3>
      <a:accent4>
        <a:srgbClr val="C89F5D"/>
      </a:accent4>
      <a:accent5>
        <a:srgbClr val="A9A57C"/>
      </a:accent5>
      <a:accent6>
        <a:srgbClr val="95A39D"/>
      </a:accent6>
      <a:hlink>
        <a:srgbClr val="D25814"/>
      </a:hlink>
      <a:folHlink>
        <a:srgbClr val="849A0A"/>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0BDC4BB7-8AF9-46FD-8C32-AB93AC9C410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TotalTime>
  <Words>953</Words>
  <Application>Microsoft Office PowerPoint</Application>
  <PresentationFormat>Breedbeeld</PresentationFormat>
  <Paragraphs>159</Paragraphs>
  <Slides>17</Slides>
  <Notes>9</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17</vt:i4>
      </vt:variant>
    </vt:vector>
  </HeadingPairs>
  <TitlesOfParts>
    <vt:vector size="21" baseType="lpstr">
      <vt:lpstr>Arial</vt:lpstr>
      <vt:lpstr>Calibri</vt:lpstr>
      <vt:lpstr>Gill Sans MT</vt:lpstr>
      <vt:lpstr>Pakket</vt:lpstr>
      <vt:lpstr>Sociale problematiek - armoede</vt:lpstr>
      <vt:lpstr>Sociale problematiek</vt:lpstr>
      <vt:lpstr>Sociale problematiek</vt:lpstr>
      <vt:lpstr>Sociale problematiek</vt:lpstr>
      <vt:lpstr>Sociale problematiek</vt:lpstr>
      <vt:lpstr>Sociale problematiek</vt:lpstr>
      <vt:lpstr>Sociale problematiek</vt:lpstr>
      <vt:lpstr>Sociale problematiek</vt:lpstr>
      <vt:lpstr>Sociale problematiek</vt:lpstr>
      <vt:lpstr>Sociale problematiek</vt:lpstr>
      <vt:lpstr>Sociale problematiek</vt:lpstr>
      <vt:lpstr>Sociale problematiek</vt:lpstr>
      <vt:lpstr>Sociale problematiek</vt:lpstr>
      <vt:lpstr>Sociale problematiek</vt:lpstr>
      <vt:lpstr>Sociale problematiek</vt:lpstr>
      <vt:lpstr>Sociale problematiek</vt:lpstr>
      <vt:lpstr>Sociale problematiek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Sociale problematiek</dc:title>
  <dc:creator>Mariëlle  Huisman</dc:creator>
  <cp:lastModifiedBy>Mariëlle  Huisman</cp:lastModifiedBy>
  <cp:revision>2</cp:revision>
  <dcterms:created xsi:type="dcterms:W3CDTF">2019-05-12T10:55:35Z</dcterms:created>
  <dcterms:modified xsi:type="dcterms:W3CDTF">2019-11-04T12:20:30Z</dcterms:modified>
</cp:coreProperties>
</file>